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2"/>
  </p:notesMasterIdLst>
  <p:sldIdLst>
    <p:sldId id="283" r:id="rId2"/>
    <p:sldId id="288" r:id="rId3"/>
    <p:sldId id="294" r:id="rId4"/>
    <p:sldId id="292" r:id="rId5"/>
    <p:sldId id="287" r:id="rId6"/>
    <p:sldId id="289" r:id="rId7"/>
    <p:sldId id="295" r:id="rId8"/>
    <p:sldId id="296" r:id="rId9"/>
    <p:sldId id="297" r:id="rId10"/>
    <p:sldId id="298" r:id="rId11"/>
  </p:sldIdLst>
  <p:sldSz cx="12192000" cy="6858000"/>
  <p:notesSz cx="6946900" cy="10083800"/>
  <p:custDataLst>
    <p:tags r:id="rId13"/>
  </p:custDataLst>
  <p:defaultTextStyle>
    <a:defPPr>
      <a:defRPr lang="da-DK"/>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the Leth" initials="DL" lastIdx="1" clrIdx="0">
    <p:extLst>
      <p:ext uri="{19B8F6BF-5375-455C-9EA6-DF929625EA0E}">
        <p15:presenceInfo xmlns:p15="http://schemas.microsoft.com/office/powerpoint/2012/main" userId="Dorthe L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3018"/>
    <a:srgbClr val="7A9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autoAdjust="0"/>
  </p:normalViewPr>
  <p:slideViewPr>
    <p:cSldViewPr snapToGrid="0">
      <p:cViewPr varScale="1">
        <p:scale>
          <a:sx n="69" d="100"/>
          <a:sy n="69" d="100"/>
        </p:scale>
        <p:origin x="504" y="4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14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99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07" tIns="48654" rIns="97307" bIns="48654" numCol="1" anchor="t" anchorCtr="0" compatLnSpc="1">
            <a:prstTxWarp prst="textNoShape">
              <a:avLst/>
            </a:prstTxWarp>
          </a:bodyPr>
          <a:lstStyle>
            <a:lvl1pPr defTabSz="973138">
              <a:defRPr sz="1300">
                <a:latin typeface="Times" pitchFamily="18" charset="0"/>
              </a:defRPr>
            </a:lvl1pPr>
          </a:lstStyle>
          <a:p>
            <a:endParaRPr lang="da-DK" altLang="da-DK"/>
          </a:p>
        </p:txBody>
      </p:sp>
      <p:sp>
        <p:nvSpPr>
          <p:cNvPr id="5123" name="Rectangle 3"/>
          <p:cNvSpPr>
            <a:spLocks noGrp="1" noChangeArrowheads="1"/>
          </p:cNvSpPr>
          <p:nvPr>
            <p:ph type="dt" idx="1"/>
          </p:nvPr>
        </p:nvSpPr>
        <p:spPr bwMode="auto">
          <a:xfrm>
            <a:off x="3937000" y="0"/>
            <a:ext cx="30099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07" tIns="48654" rIns="97307" bIns="48654" numCol="1" anchor="t" anchorCtr="0" compatLnSpc="1">
            <a:prstTxWarp prst="textNoShape">
              <a:avLst/>
            </a:prstTxWarp>
          </a:bodyPr>
          <a:lstStyle>
            <a:lvl1pPr algn="r" defTabSz="973138">
              <a:defRPr sz="1300">
                <a:latin typeface="Times" pitchFamily="18" charset="0"/>
              </a:defRPr>
            </a:lvl1pPr>
          </a:lstStyle>
          <a:p>
            <a:endParaRPr lang="da-DK" altLang="da-DK"/>
          </a:p>
        </p:txBody>
      </p:sp>
      <p:sp>
        <p:nvSpPr>
          <p:cNvPr id="5124" name="Rectangle 4"/>
          <p:cNvSpPr>
            <a:spLocks noGrp="1" noRot="1" noChangeAspect="1" noChangeArrowheads="1" noTextEdit="1"/>
          </p:cNvSpPr>
          <p:nvPr>
            <p:ph type="sldImg" idx="2"/>
          </p:nvPr>
        </p:nvSpPr>
        <p:spPr bwMode="auto">
          <a:xfrm>
            <a:off x="112713" y="755650"/>
            <a:ext cx="6721475" cy="37814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25513" y="4789488"/>
            <a:ext cx="5095875" cy="45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07" tIns="48654" rIns="97307" bIns="48654"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5126" name="Rectangle 6"/>
          <p:cNvSpPr>
            <a:spLocks noGrp="1" noChangeArrowheads="1"/>
          </p:cNvSpPr>
          <p:nvPr>
            <p:ph type="ftr" sz="quarter" idx="4"/>
          </p:nvPr>
        </p:nvSpPr>
        <p:spPr bwMode="auto">
          <a:xfrm>
            <a:off x="0" y="9578975"/>
            <a:ext cx="30099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07" tIns="48654" rIns="97307" bIns="48654" numCol="1" anchor="b" anchorCtr="0" compatLnSpc="1">
            <a:prstTxWarp prst="textNoShape">
              <a:avLst/>
            </a:prstTxWarp>
          </a:bodyPr>
          <a:lstStyle>
            <a:lvl1pPr defTabSz="973138">
              <a:defRPr sz="1300">
                <a:latin typeface="Times" pitchFamily="18" charset="0"/>
              </a:defRPr>
            </a:lvl1pPr>
          </a:lstStyle>
          <a:p>
            <a:endParaRPr lang="da-DK" altLang="da-DK"/>
          </a:p>
        </p:txBody>
      </p:sp>
      <p:sp>
        <p:nvSpPr>
          <p:cNvPr id="5127" name="Rectangle 7"/>
          <p:cNvSpPr>
            <a:spLocks noGrp="1" noChangeArrowheads="1"/>
          </p:cNvSpPr>
          <p:nvPr>
            <p:ph type="sldNum" sz="quarter" idx="5"/>
          </p:nvPr>
        </p:nvSpPr>
        <p:spPr bwMode="auto">
          <a:xfrm>
            <a:off x="3937000" y="9578975"/>
            <a:ext cx="30099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07" tIns="48654" rIns="97307" bIns="48654" numCol="1" anchor="b" anchorCtr="0" compatLnSpc="1">
            <a:prstTxWarp prst="textNoShape">
              <a:avLst/>
            </a:prstTxWarp>
          </a:bodyPr>
          <a:lstStyle>
            <a:lvl1pPr algn="r" defTabSz="973138">
              <a:defRPr sz="1300">
                <a:latin typeface="Times" pitchFamily="18" charset="0"/>
              </a:defRPr>
            </a:lvl1pPr>
          </a:lstStyle>
          <a:p>
            <a:fld id="{51E9D20B-4FB4-4185-AB20-B35178AB91BE}" type="slidenum">
              <a:rPr lang="da-DK" altLang="da-DK"/>
              <a:pPr/>
              <a:t>‹nr.›</a:t>
            </a:fld>
            <a:endParaRPr lang="da-DK" altLang="da-DK"/>
          </a:p>
        </p:txBody>
      </p:sp>
    </p:spTree>
    <p:extLst>
      <p:ext uri="{BB962C8B-B14F-4D97-AF65-F5344CB8AC3E}">
        <p14:creationId xmlns:p14="http://schemas.microsoft.com/office/powerpoint/2010/main" val="1743647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p:txBody>
          <a:bodyPr/>
          <a:lstStyle/>
          <a:p>
            <a:r>
              <a:rPr lang="da-DK" dirty="0" smtClean="0">
                <a:latin typeface="Verdana" panose="020B0604030504040204" pitchFamily="34" charset="0"/>
                <a:ea typeface="Verdana" panose="020B0604030504040204" pitchFamily="34" charset="0"/>
                <a:cs typeface="Verdana" panose="020B0604030504040204" pitchFamily="34" charset="0"/>
              </a:rPr>
              <a:t>Mit navn er ....</a:t>
            </a:r>
          </a:p>
          <a:p>
            <a:r>
              <a:rPr lang="da-DK" dirty="0" smtClean="0">
                <a:latin typeface="Verdana" panose="020B0604030504040204" pitchFamily="34" charset="0"/>
                <a:ea typeface="Verdana" panose="020B0604030504040204" pitchFamily="34" charset="0"/>
                <a:cs typeface="Verdana" panose="020B0604030504040204" pitchFamily="34" charset="0"/>
              </a:rPr>
              <a:t>Jeg er risikomanager på Aarhus Universitetshospital i Skejby</a:t>
            </a:r>
          </a:p>
          <a:p>
            <a:r>
              <a:rPr lang="da-DK" dirty="0" smtClean="0">
                <a:latin typeface="Verdana" panose="020B0604030504040204" pitchFamily="34" charset="0"/>
                <a:ea typeface="Verdana" panose="020B0604030504040204" pitchFamily="34" charset="0"/>
                <a:cs typeface="Verdana" panose="020B0604030504040204" pitchFamily="34" charset="0"/>
              </a:rPr>
              <a:t>Jeg skal fortælle om ......</a:t>
            </a:r>
            <a:endParaRPr lang="da-DK" dirty="0">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1</a:t>
            </a:fld>
            <a:endParaRPr lang="da-DK" altLang="da-DK"/>
          </a:p>
        </p:txBody>
      </p:sp>
    </p:spTree>
    <p:extLst>
      <p:ext uri="{BB962C8B-B14F-4D97-AF65-F5344CB8AC3E}">
        <p14:creationId xmlns:p14="http://schemas.microsoft.com/office/powerpoint/2010/main" val="101053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a:xfrm>
            <a:off x="877823" y="4789488"/>
            <a:ext cx="5425441" cy="4538662"/>
          </a:xfrm>
        </p:spPr>
        <p:txBody>
          <a:bodyPr/>
          <a:lstStyle/>
          <a:p>
            <a:r>
              <a:rPr lang="da-DK" dirty="0" smtClean="0">
                <a:latin typeface="Verdana" panose="020B0604030504040204" pitchFamily="34" charset="0"/>
                <a:ea typeface="Verdana" panose="020B0604030504040204" pitchFamily="34" charset="0"/>
                <a:cs typeface="Verdana" panose="020B0604030504040204" pitchFamily="34" charset="0"/>
              </a:rPr>
              <a:t>Normalt kan det godt tage 4-6-8 uger at få planlagt en dybdegående analyser, fordi der er så mange kalendere, der skal passe sammen</a:t>
            </a:r>
          </a:p>
          <a:p>
            <a:r>
              <a:rPr lang="da-DK" dirty="0" smtClean="0">
                <a:latin typeface="Verdana" panose="020B0604030504040204" pitchFamily="34" charset="0"/>
                <a:ea typeface="Verdana" panose="020B0604030504040204" pitchFamily="34" charset="0"/>
                <a:cs typeface="Verdana" panose="020B0604030504040204" pitchFamily="34" charset="0"/>
              </a:rPr>
              <a:t>Nu smed AL praktisk talt det, de havde i hænderne for at kunne komme til analysen (højt prioriteret)</a:t>
            </a:r>
          </a:p>
          <a:p>
            <a:r>
              <a:rPr lang="da-DK" dirty="0" smtClean="0">
                <a:latin typeface="Verdana" panose="020B0604030504040204" pitchFamily="34" charset="0"/>
                <a:ea typeface="Verdana" panose="020B0604030504040204" pitchFamily="34" charset="0"/>
                <a:cs typeface="Verdana" panose="020B0604030504040204" pitchFamily="34" charset="0"/>
              </a:rPr>
              <a:t> .... selvfølgelig var kalenderne heller ikke så fyldte pga. al mødeaktivitet stort set var suspenderet.</a:t>
            </a:r>
          </a:p>
          <a:p>
            <a:r>
              <a:rPr lang="da-DK" b="1" dirty="0" smtClean="0">
                <a:latin typeface="Verdana" panose="020B0604030504040204" pitchFamily="34" charset="0"/>
                <a:ea typeface="Verdana" panose="020B0604030504040204" pitchFamily="34" charset="0"/>
                <a:cs typeface="Verdana" panose="020B0604030504040204" pitchFamily="34" charset="0"/>
              </a:rPr>
              <a:t>Der var en stor parathed til handling her og nu</a:t>
            </a:r>
          </a:p>
          <a:p>
            <a:endParaRPr lang="da-DK" b="1" dirty="0">
              <a:latin typeface="Verdana" panose="020B0604030504040204" pitchFamily="34" charset="0"/>
              <a:ea typeface="Verdana" panose="020B0604030504040204" pitchFamily="34" charset="0"/>
              <a:cs typeface="Verdana" panose="020B0604030504040204" pitchFamily="34" charset="0"/>
            </a:endParaRPr>
          </a:p>
          <a:p>
            <a:r>
              <a:rPr lang="da-DK" b="1" dirty="0" smtClean="0">
                <a:latin typeface="Verdana" panose="020B0604030504040204" pitchFamily="34" charset="0"/>
                <a:ea typeface="Verdana" panose="020B0604030504040204" pitchFamily="34" charset="0"/>
                <a:cs typeface="Verdana" panose="020B0604030504040204" pitchFamily="34" charset="0"/>
              </a:rPr>
              <a:t>Hvad har været en udfordring:</a:t>
            </a:r>
          </a:p>
          <a:p>
            <a:r>
              <a:rPr lang="da-DK" dirty="0" smtClean="0">
                <a:latin typeface="Verdana" panose="020B0604030504040204" pitchFamily="34" charset="0"/>
                <a:ea typeface="Verdana" panose="020B0604030504040204" pitchFamily="34" charset="0"/>
                <a:cs typeface="Verdana" panose="020B0604030504040204" pitchFamily="34" charset="0"/>
              </a:rPr>
              <a:t>Alvorlige UTH (ikke </a:t>
            </a:r>
            <a:r>
              <a:rPr lang="da-DK" dirty="0" err="1" smtClean="0">
                <a:latin typeface="Verdana" panose="020B0604030504040204" pitchFamily="34" charset="0"/>
                <a:ea typeface="Verdana" panose="020B0604030504040204" pitchFamily="34" charset="0"/>
                <a:cs typeface="Verdana" panose="020B0604030504040204" pitchFamily="34" charset="0"/>
              </a:rPr>
              <a:t>covid</a:t>
            </a:r>
            <a:r>
              <a:rPr lang="da-DK" dirty="0" smtClean="0">
                <a:latin typeface="Verdana" panose="020B0604030504040204" pitchFamily="34" charset="0"/>
                <a:ea typeface="Verdana" panose="020B0604030504040204" pitchFamily="34" charset="0"/>
                <a:cs typeface="Verdana" panose="020B0604030504040204" pitchFamily="34" charset="0"/>
              </a:rPr>
              <a:t>) fra før 12. marts og frem til slutningen af april er ikke analyseret – ophobet en pukkel</a:t>
            </a:r>
          </a:p>
          <a:p>
            <a:endParaRPr lang="da-DK" dirty="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Afdelingernes PS-team er ikke vant til at mødes så ofte, så det var svært at få til at lykkes.</a:t>
            </a:r>
          </a:p>
          <a:p>
            <a:endParaRPr lang="da-DK" dirty="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Antal rapporteringer 1. bølge: februar-juni: 90 UTH, heraf 3 alvorlige</a:t>
            </a:r>
          </a:p>
          <a:p>
            <a:endParaRPr lang="da-DK" dirty="0">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10</a:t>
            </a:fld>
            <a:endParaRPr lang="da-DK" altLang="da-DK"/>
          </a:p>
        </p:txBody>
      </p:sp>
    </p:spTree>
    <p:extLst>
      <p:ext uri="{BB962C8B-B14F-4D97-AF65-F5344CB8AC3E}">
        <p14:creationId xmlns:p14="http://schemas.microsoft.com/office/powerpoint/2010/main" val="270185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2</a:t>
            </a:fld>
            <a:endParaRPr lang="da-DK" altLang="da-DK"/>
          </a:p>
        </p:txBody>
      </p:sp>
    </p:spTree>
    <p:extLst>
      <p:ext uri="{BB962C8B-B14F-4D97-AF65-F5344CB8AC3E}">
        <p14:creationId xmlns:p14="http://schemas.microsoft.com/office/powerpoint/2010/main" val="238413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p:txBody>
          <a:bodyPr/>
          <a:lstStyle/>
          <a:p>
            <a:r>
              <a:rPr lang="da-DK" dirty="0" smtClean="0">
                <a:latin typeface="Verdana" panose="020B0604030504040204" pitchFamily="34" charset="0"/>
                <a:ea typeface="Verdana" panose="020B0604030504040204" pitchFamily="34" charset="0"/>
                <a:cs typeface="Verdana" panose="020B0604030504040204" pitchFamily="34" charset="0"/>
              </a:rPr>
              <a:t>Kort lige skitsere den kontekst/ramme, hvor vi arbejder med hurtig læring og formidling  </a:t>
            </a:r>
          </a:p>
          <a:p>
            <a:r>
              <a:rPr lang="da-DK" dirty="0" smtClean="0">
                <a:latin typeface="Verdana" panose="020B0604030504040204" pitchFamily="34" charset="0"/>
                <a:ea typeface="Verdana" panose="020B0604030504040204" pitchFamily="34" charset="0"/>
                <a:cs typeface="Verdana" panose="020B0604030504040204" pitchFamily="34" charset="0"/>
              </a:rPr>
              <a:t>AUH – Skejby – nyligt flyttet sammen – en organisation der endnu ikke  på alle måder var robust</a:t>
            </a:r>
          </a:p>
          <a:p>
            <a:endParaRPr lang="da-DK" dirty="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Ca. 3.500 - 4.000 UTH rapporteringer pr. år.</a:t>
            </a:r>
            <a:endParaRPr lang="da-DK" dirty="0">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3</a:t>
            </a:fld>
            <a:endParaRPr lang="da-DK" altLang="da-DK"/>
          </a:p>
        </p:txBody>
      </p:sp>
    </p:spTree>
    <p:extLst>
      <p:ext uri="{BB962C8B-B14F-4D97-AF65-F5344CB8AC3E}">
        <p14:creationId xmlns:p14="http://schemas.microsoft.com/office/powerpoint/2010/main" val="88088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a:xfrm>
            <a:off x="925512" y="4887024"/>
            <a:ext cx="5095875" cy="4538662"/>
          </a:xfrm>
        </p:spPr>
        <p:txBody>
          <a:bodyPr/>
          <a:lstStyle/>
          <a:p>
            <a:r>
              <a:rPr lang="da-DK" dirty="0" smtClean="0">
                <a:latin typeface="Verdana" panose="020B0604030504040204" pitchFamily="34" charset="0"/>
                <a:ea typeface="Verdana" panose="020B0604030504040204" pitchFamily="34" charset="0"/>
                <a:cs typeface="Verdana" panose="020B0604030504040204" pitchFamily="34" charset="0"/>
              </a:rPr>
              <a:t>Da </a:t>
            </a:r>
            <a:r>
              <a:rPr lang="da-DK" dirty="0" err="1" smtClean="0">
                <a:latin typeface="Verdana" panose="020B0604030504040204" pitchFamily="34" charset="0"/>
                <a:ea typeface="Verdana" panose="020B0604030504040204" pitchFamily="34" charset="0"/>
                <a:cs typeface="Verdana" panose="020B0604030504040204" pitchFamily="34" charset="0"/>
              </a:rPr>
              <a:t>corona</a:t>
            </a:r>
            <a:r>
              <a:rPr lang="da-DK" dirty="0">
                <a:latin typeface="Verdana" panose="020B0604030504040204" pitchFamily="34" charset="0"/>
                <a:ea typeface="Verdana" panose="020B0604030504040204" pitchFamily="34" charset="0"/>
                <a:cs typeface="Verdana" panose="020B0604030504040204" pitchFamily="34" charset="0"/>
              </a:rPr>
              <a:t> </a:t>
            </a:r>
            <a:r>
              <a:rPr lang="da-DK" dirty="0" smtClean="0">
                <a:latin typeface="Verdana" panose="020B0604030504040204" pitchFamily="34" charset="0"/>
                <a:ea typeface="Verdana" panose="020B0604030504040204" pitchFamily="34" charset="0"/>
                <a:cs typeface="Verdana" panose="020B0604030504040204" pitchFamily="34" charset="0"/>
              </a:rPr>
              <a:t>pandemien ramte os, var hospitalsledelsen hurtige til at kontakte risikomanagerne: Vi skal lære hurtigt ..... </a:t>
            </a:r>
          </a:p>
          <a:p>
            <a:r>
              <a:rPr lang="da-DK" dirty="0" smtClean="0">
                <a:latin typeface="Verdana" panose="020B0604030504040204" pitchFamily="34" charset="0"/>
                <a:ea typeface="Verdana" panose="020B0604030504040204" pitchFamily="34" charset="0"/>
                <a:cs typeface="Verdana" panose="020B0604030504040204" pitchFamily="34" charset="0"/>
              </a:rPr>
              <a:t>FIND UD AF HVORDAN VI GØR DET!!</a:t>
            </a:r>
          </a:p>
          <a:p>
            <a:endParaRPr lang="da-DK" dirty="0" smtClean="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Der var en enorm stor bekymring for fokusfejl – tænk, hvis vi kommer til at overse alvorlig sygdom hos en pt.!</a:t>
            </a:r>
          </a:p>
          <a:p>
            <a:endParaRPr lang="da-DK" dirty="0" smtClean="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Vi var nyligt flyttet ind i et nyt fælles hus – der var mange nye organiseringer og nye arbejdsfællesskaber – og meget var stadig ”NYT” for ledere og medarbejdere.</a:t>
            </a:r>
          </a:p>
          <a:p>
            <a:endParaRPr lang="da-DK" dirty="0" smtClean="0">
              <a:latin typeface="Verdana" panose="020B0604030504040204" pitchFamily="34" charset="0"/>
              <a:ea typeface="Verdana" panose="020B0604030504040204" pitchFamily="34" charset="0"/>
              <a:cs typeface="Verdana" panose="020B0604030504040204" pitchFamily="34" charset="0"/>
            </a:endParaRPr>
          </a:p>
          <a:p>
            <a:r>
              <a:rPr lang="da-DK" dirty="0" err="1" smtClean="0">
                <a:latin typeface="Verdana" panose="020B0604030504040204" pitchFamily="34" charset="0"/>
                <a:ea typeface="Verdana" panose="020B0604030504040204" pitchFamily="34" charset="0"/>
                <a:cs typeface="Verdana" panose="020B0604030504040204" pitchFamily="34" charset="0"/>
              </a:rPr>
              <a:t>Corona</a:t>
            </a:r>
            <a:r>
              <a:rPr lang="da-DK" dirty="0" smtClean="0">
                <a:latin typeface="Verdana" panose="020B0604030504040204" pitchFamily="34" charset="0"/>
                <a:ea typeface="Verdana" panose="020B0604030504040204" pitchFamily="34" charset="0"/>
                <a:cs typeface="Verdana" panose="020B0604030504040204" pitchFamily="34" charset="0"/>
              </a:rPr>
              <a:t> medførte også etablering af 8 nye </a:t>
            </a:r>
            <a:r>
              <a:rPr lang="da-DK" dirty="0" err="1" smtClean="0">
                <a:latin typeface="Verdana" panose="020B0604030504040204" pitchFamily="34" charset="0"/>
                <a:ea typeface="Verdana" panose="020B0604030504040204" pitchFamily="34" charset="0"/>
                <a:cs typeface="Verdana" panose="020B0604030504040204" pitchFamily="34" charset="0"/>
              </a:rPr>
              <a:t>covidafsnit</a:t>
            </a:r>
            <a:r>
              <a:rPr lang="da-DK" dirty="0" smtClean="0">
                <a:latin typeface="Verdana" panose="020B0604030504040204" pitchFamily="34" charset="0"/>
                <a:ea typeface="Verdana" panose="020B0604030504040204" pitchFamily="34" charset="0"/>
                <a:cs typeface="Verdana" panose="020B0604030504040204" pitchFamily="34" charset="0"/>
              </a:rPr>
              <a:t>.</a:t>
            </a:r>
          </a:p>
          <a:p>
            <a:endParaRPr lang="da-DK" dirty="0" smtClean="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Efter nogen overvejelser besluttede vi os at holde fast i det vi kender, og som fungerer godt - vores veletablerede og robuste patientsikkerhedsorganisering.... og så bare speede hastigheden i op. </a:t>
            </a:r>
          </a:p>
          <a:p>
            <a:endParaRPr lang="da-DK" dirty="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Ingen ny organisering eller nye måder at rapportere eller sagsbehandle på ... vi skal bare gøre det hurtigere. </a:t>
            </a:r>
            <a:endParaRPr lang="da-DK" dirty="0">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4</a:t>
            </a:fld>
            <a:endParaRPr lang="da-DK" altLang="da-DK"/>
          </a:p>
        </p:txBody>
      </p:sp>
    </p:spTree>
    <p:extLst>
      <p:ext uri="{BB962C8B-B14F-4D97-AF65-F5344CB8AC3E}">
        <p14:creationId xmlns:p14="http://schemas.microsoft.com/office/powerpoint/2010/main" val="292399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p:txBody>
          <a:bodyPr/>
          <a:lstStyle/>
          <a:p>
            <a:r>
              <a:rPr lang="da-DK" b="1" dirty="0" smtClean="0">
                <a:latin typeface="Verdana" panose="020B0604030504040204" pitchFamily="34" charset="0"/>
                <a:ea typeface="Verdana" panose="020B0604030504040204" pitchFamily="34" charset="0"/>
                <a:cs typeface="Verdana" panose="020B0604030504040204" pitchFamily="34" charset="0"/>
              </a:rPr>
              <a:t>Så hvad var det lige vi ville speede op?</a:t>
            </a:r>
          </a:p>
          <a:p>
            <a:r>
              <a:rPr lang="da-DK" dirty="0" smtClean="0">
                <a:latin typeface="Verdana" panose="020B0604030504040204" pitchFamily="34" charset="0"/>
                <a:ea typeface="Verdana" panose="020B0604030504040204" pitchFamily="34" charset="0"/>
                <a:cs typeface="Verdana" panose="020B0604030504040204" pitchFamily="34" charset="0"/>
              </a:rPr>
              <a:t>På AUH har vi besluttet, at patientsikkerhedsarbejdet skal foregå så tæt på patienten som muligt; dvs. vi har decentraliseret sagsbehandlingen så meget som muligt.</a:t>
            </a:r>
          </a:p>
          <a:p>
            <a:endParaRPr lang="da-DK" dirty="0" smtClean="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Vores patientsikkerhedsorganisation ser sådan ud:</a:t>
            </a:r>
          </a:p>
          <a:p>
            <a:r>
              <a:rPr lang="da-DK" dirty="0" smtClean="0">
                <a:latin typeface="Verdana" panose="020B0604030504040204" pitchFamily="34" charset="0"/>
                <a:ea typeface="Verdana" panose="020B0604030504040204" pitchFamily="34" charset="0"/>
                <a:cs typeface="Verdana" panose="020B0604030504040204" pitchFamily="34" charset="0"/>
              </a:rPr>
              <a:t>Risikoteam – 2 risikomanagere (</a:t>
            </a:r>
            <a:r>
              <a:rPr lang="da-DK" dirty="0" err="1" smtClean="0">
                <a:latin typeface="Verdana" panose="020B0604030504040204" pitchFamily="34" charset="0"/>
                <a:ea typeface="Verdana" panose="020B0604030504040204" pitchFamily="34" charset="0"/>
                <a:cs typeface="Verdana" panose="020B0604030504040204" pitchFamily="34" charset="0"/>
              </a:rPr>
              <a:t>spl</a:t>
            </a:r>
            <a:r>
              <a:rPr lang="da-DK" dirty="0" smtClean="0">
                <a:latin typeface="Verdana" panose="020B0604030504040204" pitchFamily="34" charset="0"/>
                <a:ea typeface="Verdana" panose="020B0604030504040204" pitchFamily="34" charset="0"/>
                <a:cs typeface="Verdana" panose="020B0604030504040204" pitchFamily="34" charset="0"/>
              </a:rPr>
              <a:t>.) og en overlæge frikøbt 2 dage pr. måned</a:t>
            </a:r>
          </a:p>
          <a:p>
            <a:endParaRPr lang="da-DK" dirty="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Hver afd. har min. en patientsikkerhedskoordinator og x - antal patientsikkerhedskontaktpersoner. I alt er der ca. 80 PS-K </a:t>
            </a:r>
          </a:p>
          <a:p>
            <a:endParaRPr lang="da-DK" dirty="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PS-K er  er samlet i netværk: Forum for PS, som normalt mødes ca. 3 gange pr. år.</a:t>
            </a:r>
            <a:endParaRPr lang="da-DK" dirty="0">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5</a:t>
            </a:fld>
            <a:endParaRPr lang="da-DK" altLang="da-DK"/>
          </a:p>
        </p:txBody>
      </p:sp>
    </p:spTree>
    <p:extLst>
      <p:ext uri="{BB962C8B-B14F-4D97-AF65-F5344CB8AC3E}">
        <p14:creationId xmlns:p14="http://schemas.microsoft.com/office/powerpoint/2010/main" val="255328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p:txBody>
          <a:bodyPr/>
          <a:lstStyle/>
          <a:p>
            <a:r>
              <a:rPr lang="da-DK" dirty="0">
                <a:latin typeface="Verdana" panose="020B0604030504040204" pitchFamily="34" charset="0"/>
                <a:ea typeface="Verdana" panose="020B0604030504040204" pitchFamily="34" charset="0"/>
                <a:cs typeface="Verdana" panose="020B0604030504040204" pitchFamily="34" charset="0"/>
              </a:rPr>
              <a:t>Hurtig rapportering af UTH </a:t>
            </a:r>
            <a:r>
              <a:rPr lang="da-DK" dirty="0" smtClean="0">
                <a:latin typeface="Verdana" panose="020B0604030504040204" pitchFamily="34" charset="0"/>
                <a:ea typeface="Verdana" panose="020B0604030504040204" pitchFamily="34" charset="0"/>
                <a:cs typeface="Verdana" panose="020B0604030504040204" pitchFamily="34" charset="0"/>
              </a:rPr>
              <a:t>til </a:t>
            </a:r>
            <a:r>
              <a:rPr lang="da-DK" dirty="0">
                <a:latin typeface="Verdana" panose="020B0604030504040204" pitchFamily="34" charset="0"/>
                <a:ea typeface="Verdana" panose="020B0604030504040204" pitchFamily="34" charset="0"/>
                <a:cs typeface="Verdana" panose="020B0604030504040204" pitchFamily="34" charset="0"/>
              </a:rPr>
              <a:t>DPSD, </a:t>
            </a:r>
            <a:r>
              <a:rPr lang="da-DK" dirty="0" smtClean="0">
                <a:latin typeface="Verdana" panose="020B0604030504040204" pitchFamily="34" charset="0"/>
                <a:ea typeface="Verdana" panose="020B0604030504040204" pitchFamily="34" charset="0"/>
                <a:cs typeface="Verdana" panose="020B0604030504040204" pitchFamily="34" charset="0"/>
              </a:rPr>
              <a:t>gerne </a:t>
            </a:r>
            <a:r>
              <a:rPr lang="da-DK" dirty="0">
                <a:latin typeface="Verdana" panose="020B0604030504040204" pitchFamily="34" charset="0"/>
                <a:ea typeface="Verdana" panose="020B0604030504040204" pitchFamily="34" charset="0"/>
                <a:cs typeface="Verdana" panose="020B0604030504040204" pitchFamily="34" charset="0"/>
              </a:rPr>
              <a:t>i kort </a:t>
            </a:r>
            <a:r>
              <a:rPr lang="da-DK" dirty="0" smtClean="0">
                <a:latin typeface="Verdana" panose="020B0604030504040204" pitchFamily="34" charset="0"/>
                <a:ea typeface="Verdana" panose="020B0604030504040204" pitchFamily="34" charset="0"/>
                <a:cs typeface="Verdana" panose="020B0604030504040204" pitchFamily="34" charset="0"/>
              </a:rPr>
              <a:t>form </a:t>
            </a:r>
            <a:endParaRPr lang="da-DK" dirty="0">
              <a:latin typeface="Verdana" panose="020B0604030504040204" pitchFamily="34" charset="0"/>
              <a:ea typeface="Verdana" panose="020B0604030504040204" pitchFamily="34" charset="0"/>
              <a:cs typeface="Verdana" panose="020B0604030504040204" pitchFamily="34" charset="0"/>
            </a:endParaRPr>
          </a:p>
          <a:p>
            <a:r>
              <a:rPr lang="da-DK" dirty="0">
                <a:latin typeface="Verdana" panose="020B0604030504040204" pitchFamily="34" charset="0"/>
                <a:ea typeface="Verdana" panose="020B0604030504040204" pitchFamily="34" charset="0"/>
                <a:cs typeface="Verdana" panose="020B0604030504040204" pitchFamily="34" charset="0"/>
              </a:rPr>
              <a:t> </a:t>
            </a:r>
            <a:endParaRPr lang="da-DK" dirty="0" smtClean="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Så ville vi ha’ ”her og nu” sagsbehandling, derfor kaldte vi det ”Straks ...” for at signalere hurtighed.</a:t>
            </a:r>
          </a:p>
          <a:p>
            <a:endParaRPr lang="da-DK" dirty="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 og hvordan fik vi så det til at ske?</a:t>
            </a:r>
          </a:p>
          <a:p>
            <a:pPr marL="171450" indent="-171450">
              <a:buFont typeface="Wingdings" panose="05000000000000000000" pitchFamily="2" charset="2"/>
              <a:buChar char="§"/>
            </a:pPr>
            <a:r>
              <a:rPr lang="da-DK" dirty="0" smtClean="0">
                <a:latin typeface="Verdana" panose="020B0604030504040204" pitchFamily="34" charset="0"/>
                <a:ea typeface="Verdana" panose="020B0604030504040204" pitchFamily="34" charset="0"/>
                <a:cs typeface="Verdana" panose="020B0604030504040204" pitchFamily="34" charset="0"/>
              </a:rPr>
              <a:t>PS-K og AL informeret om </a:t>
            </a:r>
            <a:r>
              <a:rPr lang="da-DK" dirty="0" err="1" smtClean="0">
                <a:latin typeface="Verdana" panose="020B0604030504040204" pitchFamily="34" charset="0"/>
                <a:ea typeface="Verdana" panose="020B0604030504040204" pitchFamily="34" charset="0"/>
                <a:cs typeface="Verdana" panose="020B0604030504040204" pitchFamily="34" charset="0"/>
              </a:rPr>
              <a:t>HL’s</a:t>
            </a:r>
            <a:r>
              <a:rPr lang="da-DK" dirty="0" smtClean="0">
                <a:latin typeface="Verdana" panose="020B0604030504040204" pitchFamily="34" charset="0"/>
                <a:ea typeface="Verdana" panose="020B0604030504040204" pitchFamily="34" charset="0"/>
                <a:cs typeface="Verdana" panose="020B0604030504040204" pitchFamily="34" charset="0"/>
              </a:rPr>
              <a:t> beslutning om straks-sagsbehandling</a:t>
            </a:r>
          </a:p>
          <a:p>
            <a:pPr marL="171450" indent="-171450">
              <a:buFont typeface="Wingdings" panose="05000000000000000000" pitchFamily="2" charset="2"/>
              <a:buChar char="§"/>
            </a:pPr>
            <a:r>
              <a:rPr lang="da-DK" dirty="0" smtClean="0">
                <a:latin typeface="Verdana" panose="020B0604030504040204" pitchFamily="34" charset="0"/>
                <a:ea typeface="Verdana" panose="020B0604030504040204" pitchFamily="34" charset="0"/>
                <a:cs typeface="Verdana" panose="020B0604030504040204" pitchFamily="34" charset="0"/>
              </a:rPr>
              <a:t>PS-K er </a:t>
            </a:r>
            <a:r>
              <a:rPr lang="da-DK" dirty="0">
                <a:latin typeface="Verdana" panose="020B0604030504040204" pitchFamily="34" charset="0"/>
                <a:ea typeface="Verdana" panose="020B0604030504040204" pitchFamily="34" charset="0"/>
                <a:cs typeface="Verdana" panose="020B0604030504040204" pitchFamily="34" charset="0"/>
              </a:rPr>
              <a:t>ekstra opmærksom på rapporteringer i DPSD samt egen mailboks </a:t>
            </a:r>
          </a:p>
          <a:p>
            <a:pPr marL="171450" indent="-171450">
              <a:buFont typeface="Wingdings" panose="05000000000000000000" pitchFamily="2" charset="2"/>
              <a:buChar char="§"/>
            </a:pPr>
            <a:r>
              <a:rPr lang="da-DK" dirty="0" smtClean="0">
                <a:latin typeface="Verdana" panose="020B0604030504040204" pitchFamily="34" charset="0"/>
                <a:ea typeface="Verdana" panose="020B0604030504040204" pitchFamily="34" charset="0"/>
                <a:cs typeface="Verdana" panose="020B0604030504040204" pitchFamily="34" charset="0"/>
              </a:rPr>
              <a:t>risikoteam overvåger </a:t>
            </a:r>
            <a:r>
              <a:rPr lang="da-DK" dirty="0">
                <a:latin typeface="Verdana" panose="020B0604030504040204" pitchFamily="34" charset="0"/>
                <a:ea typeface="Verdana" panose="020B0604030504040204" pitchFamily="34" charset="0"/>
                <a:cs typeface="Verdana" panose="020B0604030504040204" pitchFamily="34" charset="0"/>
              </a:rPr>
              <a:t>hver morgen DPSD via standard-rapport  </a:t>
            </a:r>
          </a:p>
          <a:p>
            <a:pPr marL="171450" indent="-171450">
              <a:buFont typeface="Wingdings" panose="05000000000000000000" pitchFamily="2" charset="2"/>
              <a:buChar char="§"/>
            </a:pPr>
            <a:r>
              <a:rPr lang="da-DK" dirty="0" smtClean="0">
                <a:latin typeface="Verdana" panose="020B0604030504040204" pitchFamily="34" charset="0"/>
                <a:ea typeface="Verdana" panose="020B0604030504040204" pitchFamily="34" charset="0"/>
                <a:cs typeface="Verdana" panose="020B0604030504040204" pitchFamily="34" charset="0"/>
              </a:rPr>
              <a:t>risikoteam sender </a:t>
            </a:r>
            <a:r>
              <a:rPr lang="da-DK" dirty="0">
                <a:latin typeface="Verdana" panose="020B0604030504040204" pitchFamily="34" charset="0"/>
                <a:ea typeface="Verdana" panose="020B0604030504040204" pitchFamily="34" charset="0"/>
                <a:cs typeface="Verdana" panose="020B0604030504040204" pitchFamily="34" charset="0"/>
              </a:rPr>
              <a:t>mail med rødt flag til PS-koordinatoren med kopi til afdelingsledelsen: OBS UTH </a:t>
            </a:r>
          </a:p>
          <a:p>
            <a:pPr marL="171450" indent="-171450">
              <a:buFont typeface="Wingdings" panose="05000000000000000000" pitchFamily="2" charset="2"/>
              <a:buChar char="§"/>
            </a:pPr>
            <a:r>
              <a:rPr lang="da-DK" dirty="0">
                <a:latin typeface="Verdana" panose="020B0604030504040204" pitchFamily="34" charset="0"/>
                <a:ea typeface="Verdana" panose="020B0604030504040204" pitchFamily="34" charset="0"/>
                <a:cs typeface="Verdana" panose="020B0604030504040204" pitchFamily="34" charset="0"/>
              </a:rPr>
              <a:t>PS-koordinatoren og afdelings-/funktionsledelsen analyserer straks UTH og implementerer hurtigt forebyggende </a:t>
            </a:r>
            <a:r>
              <a:rPr lang="da-DK" dirty="0" smtClean="0">
                <a:latin typeface="Verdana" panose="020B0604030504040204" pitchFamily="34" charset="0"/>
                <a:ea typeface="Verdana" panose="020B0604030504040204" pitchFamily="34" charset="0"/>
                <a:cs typeface="Verdana" panose="020B0604030504040204" pitchFamily="34" charset="0"/>
              </a:rPr>
              <a:t>tiltag</a:t>
            </a:r>
          </a:p>
          <a:p>
            <a:pPr marL="171450" indent="-171450">
              <a:buFont typeface="Wingdings" panose="05000000000000000000" pitchFamily="2" charset="2"/>
              <a:buChar char="§"/>
            </a:pPr>
            <a:r>
              <a:rPr lang="da-DK" dirty="0">
                <a:latin typeface="Verdana" panose="020B0604030504040204" pitchFamily="34" charset="0"/>
                <a:ea typeface="Verdana" panose="020B0604030504040204" pitchFamily="34" charset="0"/>
                <a:cs typeface="Verdana" panose="020B0604030504040204" pitchFamily="34" charset="0"/>
              </a:rPr>
              <a:t>Risikoteam informeres hurtigt om sagsbehandlingen - følger hurtigt op ved manglende tilbagemelding </a:t>
            </a:r>
          </a:p>
          <a:p>
            <a:pPr marL="171450" indent="-171450">
              <a:buFont typeface="Wingdings" panose="05000000000000000000" pitchFamily="2" charset="2"/>
              <a:buChar char="§"/>
            </a:pPr>
            <a:r>
              <a:rPr lang="da-DK" dirty="0" smtClean="0">
                <a:latin typeface="Verdana" panose="020B0604030504040204" pitchFamily="34" charset="0"/>
                <a:ea typeface="Verdana" panose="020B0604030504040204" pitchFamily="34" charset="0"/>
                <a:cs typeface="Verdana" panose="020B0604030504040204" pitchFamily="34" charset="0"/>
              </a:rPr>
              <a:t>risikoteam planlægger </a:t>
            </a:r>
            <a:r>
              <a:rPr lang="da-DK" dirty="0">
                <a:latin typeface="Verdana" panose="020B0604030504040204" pitchFamily="34" charset="0"/>
                <a:ea typeface="Verdana" panose="020B0604030504040204" pitchFamily="34" charset="0"/>
                <a:cs typeface="Verdana" panose="020B0604030504040204" pitchFamily="34" charset="0"/>
              </a:rPr>
              <a:t>her og nu – "en straks-analyse” ved alvorlige UTH eller UTH med stort læringspotentiale</a:t>
            </a:r>
          </a:p>
          <a:p>
            <a:endParaRPr lang="da-DK" dirty="0">
              <a:latin typeface="Verdana" panose="020B0604030504040204" pitchFamily="34" charset="0"/>
              <a:ea typeface="Verdana" panose="020B0604030504040204" pitchFamily="34" charset="0"/>
              <a:cs typeface="Verdana" panose="020B0604030504040204" pitchFamily="34" charset="0"/>
            </a:endParaRPr>
          </a:p>
          <a:p>
            <a:endParaRPr lang="da-DK" dirty="0">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6</a:t>
            </a:fld>
            <a:endParaRPr lang="da-DK" altLang="da-DK"/>
          </a:p>
        </p:txBody>
      </p:sp>
    </p:spTree>
    <p:extLst>
      <p:ext uri="{BB962C8B-B14F-4D97-AF65-F5344CB8AC3E}">
        <p14:creationId xmlns:p14="http://schemas.microsoft.com/office/powerpoint/2010/main" val="419127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p:txBody>
          <a:bodyPr/>
          <a:lstStyle/>
          <a:p>
            <a:r>
              <a:rPr lang="da-DK" dirty="0" smtClean="0">
                <a:latin typeface="Verdana" panose="020B0604030504040204" pitchFamily="34" charset="0"/>
                <a:ea typeface="Verdana" panose="020B0604030504040204" pitchFamily="34" charset="0"/>
                <a:cs typeface="Verdana" panose="020B0604030504040204" pitchFamily="34" charset="0"/>
              </a:rPr>
              <a:t>Vi lavede den første straks analyse af en alvorlig UTH i slutningen af marts. </a:t>
            </a:r>
          </a:p>
          <a:p>
            <a:r>
              <a:rPr lang="da-DK" dirty="0" smtClean="0">
                <a:latin typeface="Verdana" panose="020B0604030504040204" pitchFamily="34" charset="0"/>
                <a:ea typeface="Verdana" panose="020B0604030504040204" pitchFamily="34" charset="0"/>
                <a:cs typeface="Verdana" panose="020B0604030504040204" pitchFamily="34" charset="0"/>
              </a:rPr>
              <a:t>Hændelsen skete om natten – fejlvisitation af en </a:t>
            </a:r>
            <a:r>
              <a:rPr lang="da-DK" dirty="0" err="1" smtClean="0">
                <a:latin typeface="Verdana" panose="020B0604030504040204" pitchFamily="34" charset="0"/>
                <a:ea typeface="Verdana" panose="020B0604030504040204" pitchFamily="34" charset="0"/>
                <a:cs typeface="Verdana" panose="020B0604030504040204" pitchFamily="34" charset="0"/>
              </a:rPr>
              <a:t>en</a:t>
            </a:r>
            <a:r>
              <a:rPr lang="da-DK" dirty="0" smtClean="0">
                <a:latin typeface="Verdana" panose="020B0604030504040204" pitchFamily="34" charset="0"/>
                <a:ea typeface="Verdana" panose="020B0604030504040204" pitchFamily="34" charset="0"/>
                <a:cs typeface="Verdana" panose="020B0604030504040204" pitchFamily="34" charset="0"/>
              </a:rPr>
              <a:t> akut patient og den følgende dag kl. 14 afholdt vi en tværsektoriel hændelsesanalyse </a:t>
            </a:r>
          </a:p>
          <a:p>
            <a:endParaRPr lang="da-DK" dirty="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 det gik så stærkt, at det personale, der havde været i vagt blev interviewet pr. telefon. </a:t>
            </a:r>
            <a:endParaRPr lang="da-DK" dirty="0">
              <a:latin typeface="Verdana" panose="020B0604030504040204" pitchFamily="34" charset="0"/>
              <a:ea typeface="Verdana" panose="020B0604030504040204" pitchFamily="34" charset="0"/>
              <a:cs typeface="Verdana" panose="020B0604030504040204" pitchFamily="34" charset="0"/>
            </a:endParaRPr>
          </a:p>
          <a:p>
            <a:endParaRPr lang="da-DK" dirty="0" smtClean="0">
              <a:latin typeface="Verdana" panose="020B0604030504040204" pitchFamily="34" charset="0"/>
              <a:ea typeface="Verdana" panose="020B0604030504040204" pitchFamily="34" charset="0"/>
              <a:cs typeface="Verdana" panose="020B0604030504040204" pitchFamily="34" charset="0"/>
            </a:endParaRPr>
          </a:p>
          <a:p>
            <a:r>
              <a:rPr lang="da-DK" dirty="0" smtClean="0">
                <a:latin typeface="Verdana" panose="020B0604030504040204" pitchFamily="34" charset="0"/>
                <a:ea typeface="Verdana" panose="020B0604030504040204" pitchFamily="34" charset="0"/>
                <a:cs typeface="Verdana" panose="020B0604030504040204" pitchFamily="34" charset="0"/>
              </a:rPr>
              <a:t>Vi lærte, at vi ambitionen om hurtighed ikke må medføre at vi ikke får talt med frontlinjepersonerne – og afdækket forløbet tilstrækkeligt.</a:t>
            </a:r>
            <a:endParaRPr lang="da-DK" dirty="0">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7</a:t>
            </a:fld>
            <a:endParaRPr lang="da-DK" altLang="da-DK"/>
          </a:p>
        </p:txBody>
      </p:sp>
    </p:spTree>
    <p:extLst>
      <p:ext uri="{BB962C8B-B14F-4D97-AF65-F5344CB8AC3E}">
        <p14:creationId xmlns:p14="http://schemas.microsoft.com/office/powerpoint/2010/main" val="228745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p:txBody>
          <a:bodyPr/>
          <a:lstStyle/>
          <a:p>
            <a:r>
              <a:rPr lang="da-DK" dirty="0" smtClean="0">
                <a:latin typeface="Verdana" panose="020B0604030504040204" pitchFamily="34" charset="0"/>
                <a:ea typeface="Verdana" panose="020B0604030504040204" pitchFamily="34" charset="0"/>
                <a:cs typeface="Verdana" panose="020B0604030504040204" pitchFamily="34" charset="0"/>
              </a:rPr>
              <a:t>I en krisesituation er det vigtigt at få både lært og delt viden hurtigt. Vi gjorde det på følgende måde: ......</a:t>
            </a:r>
            <a:endParaRPr lang="da-DK" dirty="0">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8</a:t>
            </a:fld>
            <a:endParaRPr lang="da-DK" altLang="da-DK"/>
          </a:p>
        </p:txBody>
      </p:sp>
    </p:spTree>
    <p:extLst>
      <p:ext uri="{BB962C8B-B14F-4D97-AF65-F5344CB8AC3E}">
        <p14:creationId xmlns:p14="http://schemas.microsoft.com/office/powerpoint/2010/main" val="221429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2713" y="755650"/>
            <a:ext cx="6721475" cy="3781425"/>
          </a:xfrm>
        </p:spPr>
      </p:sp>
      <p:sp>
        <p:nvSpPr>
          <p:cNvPr id="3" name="Pladsholder til noter 2"/>
          <p:cNvSpPr>
            <a:spLocks noGrp="1"/>
          </p:cNvSpPr>
          <p:nvPr>
            <p:ph type="body" idx="1"/>
          </p:nvPr>
        </p:nvSpPr>
        <p:spPr/>
        <p:txBody>
          <a:bodyPr/>
          <a:lstStyle/>
          <a:p>
            <a:r>
              <a:rPr lang="da-DK" dirty="0" smtClean="0">
                <a:latin typeface="Verdana" panose="020B0604030504040204" pitchFamily="34" charset="0"/>
                <a:ea typeface="Verdana" panose="020B0604030504040204" pitchFamily="34" charset="0"/>
                <a:cs typeface="Verdana" panose="020B0604030504040204" pitchFamily="34" charset="0"/>
              </a:rPr>
              <a:t>AUH </a:t>
            </a:r>
            <a:r>
              <a:rPr lang="da-DK" dirty="0" err="1" smtClean="0">
                <a:latin typeface="Verdana" panose="020B0604030504040204" pitchFamily="34" charset="0"/>
                <a:ea typeface="Verdana" panose="020B0604030504040204" pitchFamily="34" charset="0"/>
                <a:cs typeface="Verdana" panose="020B0604030504040204" pitchFamily="34" charset="0"/>
              </a:rPr>
              <a:t>intra</a:t>
            </a:r>
            <a:r>
              <a:rPr lang="da-DK" dirty="0" smtClean="0">
                <a:latin typeface="Verdana" panose="020B0604030504040204" pitchFamily="34" charset="0"/>
                <a:ea typeface="Verdana" panose="020B0604030504040204" pitchFamily="34" charset="0"/>
                <a:cs typeface="Verdana" panose="020B0604030504040204" pitchFamily="34" charset="0"/>
              </a:rPr>
              <a:t>, hvor resumeer og uge status lægges ud </a:t>
            </a:r>
            <a:endParaRPr lang="da-DK" dirty="0">
              <a:latin typeface="Verdana" panose="020B0604030504040204" pitchFamily="34" charset="0"/>
              <a:ea typeface="Verdana" panose="020B0604030504040204" pitchFamily="34" charset="0"/>
              <a:cs typeface="Verdana" panose="020B0604030504040204" pitchFamily="34" charset="0"/>
            </a:endParaRPr>
          </a:p>
        </p:txBody>
      </p:sp>
      <p:sp>
        <p:nvSpPr>
          <p:cNvPr id="4" name="Pladsholder til slidenummer 3"/>
          <p:cNvSpPr>
            <a:spLocks noGrp="1"/>
          </p:cNvSpPr>
          <p:nvPr>
            <p:ph type="sldNum" sz="quarter" idx="10"/>
          </p:nvPr>
        </p:nvSpPr>
        <p:spPr/>
        <p:txBody>
          <a:bodyPr/>
          <a:lstStyle/>
          <a:p>
            <a:fld id="{51E9D20B-4FB4-4185-AB20-B35178AB91BE}" type="slidenum">
              <a:rPr lang="da-DK" altLang="da-DK" smtClean="0"/>
              <a:pPr/>
              <a:t>9</a:t>
            </a:fld>
            <a:endParaRPr lang="da-DK" altLang="da-DK"/>
          </a:p>
        </p:txBody>
      </p:sp>
    </p:spTree>
    <p:extLst>
      <p:ext uri="{BB962C8B-B14F-4D97-AF65-F5344CB8AC3E}">
        <p14:creationId xmlns:p14="http://schemas.microsoft.com/office/powerpoint/2010/main" val="3055649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grpSp>
        <p:nvGrpSpPr>
          <p:cNvPr id="39023" name="Group 111"/>
          <p:cNvGrpSpPr>
            <a:grpSpLocks/>
          </p:cNvGrpSpPr>
          <p:nvPr/>
        </p:nvGrpSpPr>
        <p:grpSpPr bwMode="auto">
          <a:xfrm>
            <a:off x="-12848166" y="-122238"/>
            <a:ext cx="30518100" cy="9263063"/>
            <a:chOff x="-6070" y="-77"/>
            <a:chExt cx="14418" cy="5835"/>
          </a:xfrm>
        </p:grpSpPr>
        <p:sp>
          <p:nvSpPr>
            <p:cNvPr id="38919" name="Rectangle 7"/>
            <p:cNvSpPr>
              <a:spLocks noChangeArrowheads="1"/>
            </p:cNvSpPr>
            <p:nvPr userDrawn="1"/>
          </p:nvSpPr>
          <p:spPr bwMode="auto">
            <a:xfrm>
              <a:off x="0" y="0"/>
              <a:ext cx="5781" cy="43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z="2400"/>
                <a:t> </a:t>
              </a:r>
            </a:p>
          </p:txBody>
        </p:sp>
        <p:sp>
          <p:nvSpPr>
            <p:cNvPr id="38998" name="Freeform 86"/>
            <p:cNvSpPr>
              <a:spLocks noChangeAspect="1" noEditPoints="1"/>
            </p:cNvSpPr>
            <p:nvPr userDrawn="1"/>
          </p:nvSpPr>
          <p:spPr bwMode="auto">
            <a:xfrm>
              <a:off x="988" y="112"/>
              <a:ext cx="7360" cy="5646"/>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chemeClr val="bg1">
                <a:alpha val="20000"/>
              </a:schemeClr>
            </a:solidFill>
            <a:ln>
              <a:noFill/>
            </a:ln>
            <a:effectLst/>
            <a:extLst>
              <a:ext uri="{91240B29-F687-4F45-9708-019B960494DF}">
                <a14:hiddenLine xmlns:a14="http://schemas.microsoft.com/office/drawing/2010/main" w="0">
                  <a:solidFill>
                    <a:srgbClr val="7B0014"/>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r>
                <a:rPr lang="da-DK" sz="2400" dirty="0" smtClean="0"/>
                <a:t>                   </a:t>
              </a:r>
              <a:endParaRPr lang="da-DK" sz="2400" dirty="0"/>
            </a:p>
          </p:txBody>
        </p:sp>
        <p:sp>
          <p:nvSpPr>
            <p:cNvPr id="38997" name="Freeform 85"/>
            <p:cNvSpPr>
              <a:spLocks noChangeAspect="1"/>
            </p:cNvSpPr>
            <p:nvPr userDrawn="1"/>
          </p:nvSpPr>
          <p:spPr bwMode="auto">
            <a:xfrm>
              <a:off x="3935" y="-77"/>
              <a:ext cx="2098" cy="451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chemeClr val="bg1">
                <a:alpha val="39999"/>
              </a:schemeClr>
            </a:solidFill>
            <a:ln>
              <a:noFill/>
            </a:ln>
            <a:effectLst/>
            <a:extLst>
              <a:ext uri="{91240B29-F687-4F45-9708-019B960494DF}">
                <a14:hiddenLine xmlns:a14="http://schemas.microsoft.com/office/drawing/2010/main" w="0">
                  <a:solidFill>
                    <a:srgbClr val="7B0014"/>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da-DK" sz="2400"/>
            </a:p>
          </p:txBody>
        </p:sp>
        <p:sp>
          <p:nvSpPr>
            <p:cNvPr id="38996" name="Freeform 84"/>
            <p:cNvSpPr>
              <a:spLocks noChangeAspect="1"/>
            </p:cNvSpPr>
            <p:nvPr userDrawn="1"/>
          </p:nvSpPr>
          <p:spPr bwMode="auto">
            <a:xfrm>
              <a:off x="-6070" y="143"/>
              <a:ext cx="8018" cy="5096"/>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chemeClr val="bg1">
                <a:alpha val="30000"/>
              </a:schemeClr>
            </a:solidFill>
            <a:ln>
              <a:noFill/>
            </a:ln>
            <a:effectLst/>
            <a:extLst>
              <a:ext uri="{91240B29-F687-4F45-9708-019B960494DF}">
                <a14:hiddenLine xmlns:a14="http://schemas.microsoft.com/office/drawing/2010/main" w="0">
                  <a:solidFill>
                    <a:srgbClr val="7B0014"/>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endParaRPr lang="da-DK" sz="2400"/>
            </a:p>
          </p:txBody>
        </p:sp>
      </p:grpSp>
      <p:grpSp>
        <p:nvGrpSpPr>
          <p:cNvPr id="38973" name="Group 61"/>
          <p:cNvGrpSpPr>
            <a:grpSpLocks noChangeAspect="1"/>
          </p:cNvGrpSpPr>
          <p:nvPr/>
        </p:nvGrpSpPr>
        <p:grpSpPr bwMode="auto">
          <a:xfrm>
            <a:off x="8590327" y="1094068"/>
            <a:ext cx="2155970" cy="1032454"/>
            <a:chOff x="2425" y="7208"/>
            <a:chExt cx="7069" cy="3441"/>
          </a:xfrm>
        </p:grpSpPr>
        <p:sp>
          <p:nvSpPr>
            <p:cNvPr id="38974" name="Freeform 6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sz="2400"/>
            </a:p>
          </p:txBody>
        </p:sp>
        <p:sp>
          <p:nvSpPr>
            <p:cNvPr id="38975" name="Freeform 6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sz="2400"/>
            </a:p>
          </p:txBody>
        </p:sp>
        <p:sp>
          <p:nvSpPr>
            <p:cNvPr id="38976" name="Freeform 6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sz="2400"/>
            </a:p>
          </p:txBody>
        </p:sp>
        <p:sp>
          <p:nvSpPr>
            <p:cNvPr id="38977" name="Freeform 6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78" name="Freeform 6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79" name="Freeform 6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80" name="Freeform 6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81" name="Freeform 6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82" name="Freeform 7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83" name="Freeform 7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sz="2400"/>
            </a:p>
          </p:txBody>
        </p:sp>
        <p:sp>
          <p:nvSpPr>
            <p:cNvPr id="38984" name="Freeform 7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sz="2400"/>
            </a:p>
          </p:txBody>
        </p:sp>
        <p:sp>
          <p:nvSpPr>
            <p:cNvPr id="38985" name="Freeform 7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sz="2400"/>
            </a:p>
          </p:txBody>
        </p:sp>
        <p:sp>
          <p:nvSpPr>
            <p:cNvPr id="38986" name="Freeform 7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sz="2400"/>
            </a:p>
          </p:txBody>
        </p:sp>
        <p:sp>
          <p:nvSpPr>
            <p:cNvPr id="38987" name="Freeform 7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88" name="Freeform 7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89" name="Rectangle 77"/>
            <p:cNvSpPr>
              <a:spLocks noChangeAspect="1" noChangeArrowheads="1"/>
            </p:cNvSpPr>
            <p:nvPr/>
          </p:nvSpPr>
          <p:spPr bwMode="auto">
            <a:xfrm>
              <a:off x="7709"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sz="2400"/>
            </a:p>
          </p:txBody>
        </p:sp>
        <p:sp>
          <p:nvSpPr>
            <p:cNvPr id="38990" name="Rectangle 78"/>
            <p:cNvSpPr>
              <a:spLocks noChangeAspect="1" noChangeArrowheads="1"/>
            </p:cNvSpPr>
            <p:nvPr/>
          </p:nvSpPr>
          <p:spPr bwMode="auto">
            <a:xfrm>
              <a:off x="7930"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sz="2400"/>
            </a:p>
          </p:txBody>
        </p:sp>
        <p:sp>
          <p:nvSpPr>
            <p:cNvPr id="38991" name="Freeform 7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92" name="Freeform 8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993" name="Freeform 8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grpSp>
      <p:sp>
        <p:nvSpPr>
          <p:cNvPr id="38994" name="Rectangle 82"/>
          <p:cNvSpPr>
            <a:spLocks noGrp="1" noChangeArrowheads="1"/>
          </p:cNvSpPr>
          <p:nvPr>
            <p:ph type="ftr" sz="quarter" idx="3"/>
          </p:nvPr>
        </p:nvSpPr>
        <p:spPr/>
        <p:txBody>
          <a:bodyPr/>
          <a:lstStyle>
            <a:lvl1pPr>
              <a:defRPr>
                <a:solidFill>
                  <a:schemeClr val="bg1"/>
                </a:solidFill>
              </a:defRPr>
            </a:lvl1pPr>
          </a:lstStyle>
          <a:p>
            <a:r>
              <a:rPr lang="da-DK" altLang="da-DK" dirty="0" smtClean="0"/>
              <a:t>www.auh.dk</a:t>
            </a:r>
            <a:endParaRPr lang="da-DK" altLang="da-DK" dirty="0"/>
          </a:p>
        </p:txBody>
      </p:sp>
      <p:sp>
        <p:nvSpPr>
          <p:cNvPr id="39024" name="Rectangle 112"/>
          <p:cNvSpPr>
            <a:spLocks noGrp="1" noChangeArrowheads="1"/>
          </p:cNvSpPr>
          <p:nvPr>
            <p:ph type="ctrTitle" sz="quarter"/>
          </p:nvPr>
        </p:nvSpPr>
        <p:spPr>
          <a:xfrm>
            <a:off x="1198040" y="3813188"/>
            <a:ext cx="9836151" cy="1439863"/>
          </a:xfrm>
        </p:spPr>
        <p:txBody>
          <a:bodyPr/>
          <a:lstStyle>
            <a:lvl1pPr>
              <a:lnSpc>
                <a:spcPct val="100000"/>
              </a:lnSpc>
              <a:spcAft>
                <a:spcPct val="20000"/>
              </a:spcAft>
              <a:defRPr sz="4300">
                <a:solidFill>
                  <a:schemeClr val="tx1"/>
                </a:solidFill>
              </a:defRPr>
            </a:lvl1pPr>
          </a:lstStyle>
          <a:p>
            <a:pPr lvl="0"/>
            <a:r>
              <a:rPr lang="da-DK" altLang="da-DK" noProof="0" smtClean="0"/>
              <a:t>Klik for at redigere i master</a:t>
            </a:r>
          </a:p>
        </p:txBody>
      </p:sp>
      <p:sp>
        <p:nvSpPr>
          <p:cNvPr id="39025" name="Rectangle 113"/>
          <p:cNvSpPr>
            <a:spLocks noGrp="1" noChangeArrowheads="1"/>
          </p:cNvSpPr>
          <p:nvPr>
            <p:ph type="subTitle" sz="quarter" idx="1"/>
          </p:nvPr>
        </p:nvSpPr>
        <p:spPr>
          <a:xfrm>
            <a:off x="1198040" y="5397500"/>
            <a:ext cx="9836151" cy="719138"/>
          </a:xfrm>
        </p:spPr>
        <p:txBody>
          <a:bodyPr anchor="t"/>
          <a:lstStyle>
            <a:lvl1pPr marL="0" indent="0">
              <a:buFont typeface="Wingdings" pitchFamily="2" charset="2"/>
              <a:buNone/>
              <a:defRPr sz="2000"/>
            </a:lvl1pPr>
          </a:lstStyle>
          <a:p>
            <a:pPr lvl="0"/>
            <a:r>
              <a:rPr lang="da-DK" altLang="da-DK" noProof="0" smtClean="0"/>
              <a:t>Klik for at redigere i master</a:t>
            </a:r>
          </a:p>
        </p:txBody>
      </p:sp>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081" y="6289558"/>
            <a:ext cx="2006170" cy="44770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defRPr/>
            </a:lvl1pPr>
          </a:lstStyle>
          <a:p>
            <a:fld id="{F325E688-3292-4B89-A55F-F673B9B50135}" type="slidenum">
              <a:rPr lang="da-DK" altLang="da-DK"/>
              <a:pPr/>
              <a:t>‹nr.›</a:t>
            </a:fld>
            <a:r>
              <a:rPr lang="da-DK" altLang="da-DK"/>
              <a:t>  ▪  www.regionmidtjylland.dk</a:t>
            </a:r>
          </a:p>
        </p:txBody>
      </p:sp>
    </p:spTree>
    <p:extLst>
      <p:ext uri="{BB962C8B-B14F-4D97-AF65-F5344CB8AC3E}">
        <p14:creationId xmlns:p14="http://schemas.microsoft.com/office/powerpoint/2010/main" val="97469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157633" y="1187458"/>
            <a:ext cx="2398184" cy="498157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958859" y="1187458"/>
            <a:ext cx="6995583" cy="498157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defRPr/>
            </a:lvl1pPr>
          </a:lstStyle>
          <a:p>
            <a:fld id="{280C3252-0093-4A11-90D8-B858F349C4A5}" type="slidenum">
              <a:rPr lang="da-DK" altLang="da-DK"/>
              <a:pPr/>
              <a:t>‹nr.›</a:t>
            </a:fld>
            <a:r>
              <a:rPr lang="da-DK" altLang="da-DK"/>
              <a:t>  ▪  www.regionmidtjylland.dk</a:t>
            </a:r>
          </a:p>
        </p:txBody>
      </p:sp>
    </p:spTree>
    <p:extLst>
      <p:ext uri="{BB962C8B-B14F-4D97-AF65-F5344CB8AC3E}">
        <p14:creationId xmlns:p14="http://schemas.microsoft.com/office/powerpoint/2010/main" val="146783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defRPr/>
            </a:lvl1pPr>
          </a:lstStyle>
          <a:p>
            <a:fld id="{2B812FDB-CFCD-41F2-85DF-563ADE85FB7D}" type="slidenum">
              <a:rPr lang="da-DK" altLang="da-DK"/>
              <a:pPr/>
              <a:t>‹nr.›</a:t>
            </a:fld>
            <a:r>
              <a:rPr lang="da-DK" altLang="da-DK"/>
              <a:t>  ▪  www.regionmidtjylland.dk</a:t>
            </a:r>
          </a:p>
        </p:txBody>
      </p:sp>
    </p:spTree>
    <p:extLst>
      <p:ext uri="{BB962C8B-B14F-4D97-AF65-F5344CB8AC3E}">
        <p14:creationId xmlns:p14="http://schemas.microsoft.com/office/powerpoint/2010/main" val="311122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13"/>
            <a:ext cx="103632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lvl1pPr>
            <a:lvl2pPr marL="457166" indent="0">
              <a:buNone/>
              <a:defRPr sz="1801"/>
            </a:lvl2pPr>
            <a:lvl3pPr marL="914332" indent="0">
              <a:buNone/>
              <a:defRPr sz="1600"/>
            </a:lvl3pPr>
            <a:lvl4pPr marL="1371496" indent="0">
              <a:buNone/>
              <a:defRPr sz="1401"/>
            </a:lvl4pPr>
            <a:lvl5pPr marL="1828664" indent="0">
              <a:buNone/>
              <a:defRPr sz="1401"/>
            </a:lvl5pPr>
            <a:lvl6pPr marL="2285830" indent="0">
              <a:buNone/>
              <a:defRPr sz="1401"/>
            </a:lvl6pPr>
            <a:lvl7pPr marL="2742994" indent="0">
              <a:buNone/>
              <a:defRPr sz="1401"/>
            </a:lvl7pPr>
            <a:lvl8pPr marL="3200160" indent="0">
              <a:buNone/>
              <a:defRPr sz="1401"/>
            </a:lvl8pPr>
            <a:lvl9pPr marL="3657326" indent="0">
              <a:buNone/>
              <a:defRPr sz="1401"/>
            </a:lvl9pPr>
          </a:lstStyle>
          <a:p>
            <a:pPr lvl="0"/>
            <a:r>
              <a:rPr lang="da-DK" smtClean="0"/>
              <a:t>Klik for at redigere i master</a:t>
            </a:r>
          </a:p>
        </p:txBody>
      </p:sp>
      <p:sp>
        <p:nvSpPr>
          <p:cNvPr id="4" name="Pladsholder til sidefod 3"/>
          <p:cNvSpPr>
            <a:spLocks noGrp="1"/>
          </p:cNvSpPr>
          <p:nvPr>
            <p:ph type="ftr" sz="quarter" idx="10"/>
          </p:nvPr>
        </p:nvSpPr>
        <p:spPr/>
        <p:txBody>
          <a:bodyPr/>
          <a:lstStyle>
            <a:lvl1pPr>
              <a:defRPr/>
            </a:lvl1pPr>
          </a:lstStyle>
          <a:p>
            <a:fld id="{99B88B17-E14A-4FE0-AAAF-4A861BE6CA30}" type="slidenum">
              <a:rPr lang="da-DK" altLang="da-DK"/>
              <a:pPr/>
              <a:t>‹nr.›</a:t>
            </a:fld>
            <a:r>
              <a:rPr lang="da-DK" altLang="da-DK"/>
              <a:t>  ▪  www.regionmidtjylland.dk</a:t>
            </a:r>
          </a:p>
        </p:txBody>
      </p:sp>
    </p:spTree>
    <p:extLst>
      <p:ext uri="{BB962C8B-B14F-4D97-AF65-F5344CB8AC3E}">
        <p14:creationId xmlns:p14="http://schemas.microsoft.com/office/powerpoint/2010/main" val="134948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958850" y="2159005"/>
            <a:ext cx="4696883" cy="4010025"/>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5858935" y="2159005"/>
            <a:ext cx="4696884" cy="4010025"/>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10"/>
          </p:nvPr>
        </p:nvSpPr>
        <p:spPr/>
        <p:txBody>
          <a:bodyPr/>
          <a:lstStyle>
            <a:lvl1pPr>
              <a:defRPr/>
            </a:lvl1pPr>
          </a:lstStyle>
          <a:p>
            <a:fld id="{26D79E1D-0B9E-4D9B-AEDD-0D0AEC4820D1}" type="slidenum">
              <a:rPr lang="da-DK" altLang="da-DK"/>
              <a:pPr/>
              <a:t>‹nr.›</a:t>
            </a:fld>
            <a:r>
              <a:rPr lang="da-DK" altLang="da-DK"/>
              <a:t>  ▪  www.regionmidtjylland.dk</a:t>
            </a:r>
          </a:p>
        </p:txBody>
      </p:sp>
    </p:spTree>
    <p:extLst>
      <p:ext uri="{BB962C8B-B14F-4D97-AF65-F5344CB8AC3E}">
        <p14:creationId xmlns:p14="http://schemas.microsoft.com/office/powerpoint/2010/main" val="34418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93376" y="1535113"/>
            <a:ext cx="5389033" cy="639762"/>
          </a:xfrm>
        </p:spPr>
        <p:txBody>
          <a:bodyPr anchor="b"/>
          <a:lstStyle>
            <a:lvl1pPr marL="0" indent="0">
              <a:buNone/>
              <a:defRPr sz="2400" b="1"/>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93376"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sidefod 6"/>
          <p:cNvSpPr>
            <a:spLocks noGrp="1"/>
          </p:cNvSpPr>
          <p:nvPr>
            <p:ph type="ftr" sz="quarter" idx="10"/>
          </p:nvPr>
        </p:nvSpPr>
        <p:spPr/>
        <p:txBody>
          <a:bodyPr/>
          <a:lstStyle>
            <a:lvl1pPr>
              <a:defRPr/>
            </a:lvl1pPr>
          </a:lstStyle>
          <a:p>
            <a:fld id="{BA265A4F-B842-441F-9EDC-B569EE24B491}" type="slidenum">
              <a:rPr lang="da-DK" altLang="da-DK"/>
              <a:pPr/>
              <a:t>‹nr.›</a:t>
            </a:fld>
            <a:r>
              <a:rPr lang="da-DK" altLang="da-DK"/>
              <a:t>  ▪  www.regionmidtjylland.dk</a:t>
            </a:r>
          </a:p>
        </p:txBody>
      </p:sp>
    </p:spTree>
    <p:extLst>
      <p:ext uri="{BB962C8B-B14F-4D97-AF65-F5344CB8AC3E}">
        <p14:creationId xmlns:p14="http://schemas.microsoft.com/office/powerpoint/2010/main" val="155678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idefod 2"/>
          <p:cNvSpPr>
            <a:spLocks noGrp="1"/>
          </p:cNvSpPr>
          <p:nvPr>
            <p:ph type="ftr" sz="quarter" idx="10"/>
          </p:nvPr>
        </p:nvSpPr>
        <p:spPr/>
        <p:txBody>
          <a:bodyPr/>
          <a:lstStyle>
            <a:lvl1pPr>
              <a:defRPr/>
            </a:lvl1pPr>
          </a:lstStyle>
          <a:p>
            <a:fld id="{A6CBDCE0-56F7-4E04-AD88-A54675B987F8}" type="slidenum">
              <a:rPr lang="da-DK" altLang="da-DK"/>
              <a:pPr/>
              <a:t>‹nr.›</a:t>
            </a:fld>
            <a:r>
              <a:rPr lang="da-DK" altLang="da-DK"/>
              <a:t>  ▪  www.regionmidtjylland.dk</a:t>
            </a:r>
          </a:p>
        </p:txBody>
      </p:sp>
    </p:spTree>
    <p:extLst>
      <p:ext uri="{BB962C8B-B14F-4D97-AF65-F5344CB8AC3E}">
        <p14:creationId xmlns:p14="http://schemas.microsoft.com/office/powerpoint/2010/main" val="354467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lvl1pPr>
              <a:defRPr/>
            </a:lvl1pPr>
          </a:lstStyle>
          <a:p>
            <a:fld id="{A4F63634-42D9-4EE4-8FFC-B9A4212A2F86}" type="slidenum">
              <a:rPr lang="da-DK" altLang="da-DK"/>
              <a:pPr/>
              <a:t>‹nr.›</a:t>
            </a:fld>
            <a:r>
              <a:rPr lang="da-DK" altLang="da-DK"/>
              <a:t>  ▪  www.regionmidtjylland.dk</a:t>
            </a:r>
          </a:p>
        </p:txBody>
      </p:sp>
    </p:spTree>
    <p:extLst>
      <p:ext uri="{BB962C8B-B14F-4D97-AF65-F5344CB8AC3E}">
        <p14:creationId xmlns:p14="http://schemas.microsoft.com/office/powerpoint/2010/main" val="154543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09603" y="1435103"/>
            <a:ext cx="4011084" cy="4691063"/>
          </a:xfrm>
        </p:spPr>
        <p:txBody>
          <a:bodyPr/>
          <a:lstStyle>
            <a:lvl1pPr marL="0" indent="0">
              <a:buNone/>
              <a:defRPr sz="1401"/>
            </a:lvl1pPr>
            <a:lvl2pPr marL="457166" indent="0">
              <a:buNone/>
              <a:defRPr sz="1200"/>
            </a:lvl2pPr>
            <a:lvl3pPr marL="914332" indent="0">
              <a:buNone/>
              <a:defRPr sz="1001"/>
            </a:lvl3pPr>
            <a:lvl4pPr marL="1371496"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6" indent="0">
              <a:buNone/>
              <a:defRPr sz="900"/>
            </a:lvl9pPr>
          </a:lstStyle>
          <a:p>
            <a:pPr lvl="0"/>
            <a:r>
              <a:rPr lang="da-DK" smtClean="0"/>
              <a:t>Klik for at redigere i master</a:t>
            </a:r>
          </a:p>
        </p:txBody>
      </p:sp>
      <p:sp>
        <p:nvSpPr>
          <p:cNvPr id="5" name="Pladsholder til sidefod 4"/>
          <p:cNvSpPr>
            <a:spLocks noGrp="1"/>
          </p:cNvSpPr>
          <p:nvPr>
            <p:ph type="ftr" sz="quarter" idx="10"/>
          </p:nvPr>
        </p:nvSpPr>
        <p:spPr/>
        <p:txBody>
          <a:bodyPr/>
          <a:lstStyle>
            <a:lvl1pPr>
              <a:defRPr/>
            </a:lvl1pPr>
          </a:lstStyle>
          <a:p>
            <a:fld id="{670B9235-268C-4525-BD55-F50D689CE780}" type="slidenum">
              <a:rPr lang="da-DK" altLang="da-DK"/>
              <a:pPr/>
              <a:t>‹nr.›</a:t>
            </a:fld>
            <a:r>
              <a:rPr lang="da-DK" altLang="da-DK"/>
              <a:t>  ▪  www.regionmidtjylland.dk</a:t>
            </a:r>
          </a:p>
        </p:txBody>
      </p:sp>
    </p:spTree>
    <p:extLst>
      <p:ext uri="{BB962C8B-B14F-4D97-AF65-F5344CB8AC3E}">
        <p14:creationId xmlns:p14="http://schemas.microsoft.com/office/powerpoint/2010/main" val="7842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166" indent="0">
              <a:buNone/>
              <a:defRPr sz="2800"/>
            </a:lvl2pPr>
            <a:lvl3pPr marL="914332" indent="0">
              <a:buNone/>
              <a:defRPr sz="2400"/>
            </a:lvl3pPr>
            <a:lvl4pPr marL="1371496"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6"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1"/>
            </a:lvl1pPr>
            <a:lvl2pPr marL="457166" indent="0">
              <a:buNone/>
              <a:defRPr sz="1200"/>
            </a:lvl2pPr>
            <a:lvl3pPr marL="914332" indent="0">
              <a:buNone/>
              <a:defRPr sz="1001"/>
            </a:lvl3pPr>
            <a:lvl4pPr marL="1371496"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6" indent="0">
              <a:buNone/>
              <a:defRPr sz="900"/>
            </a:lvl9pPr>
          </a:lstStyle>
          <a:p>
            <a:pPr lvl="0"/>
            <a:r>
              <a:rPr lang="da-DK" smtClean="0"/>
              <a:t>Klik for at redigere i master</a:t>
            </a:r>
          </a:p>
        </p:txBody>
      </p:sp>
      <p:sp>
        <p:nvSpPr>
          <p:cNvPr id="5" name="Pladsholder til sidefod 4"/>
          <p:cNvSpPr>
            <a:spLocks noGrp="1"/>
          </p:cNvSpPr>
          <p:nvPr>
            <p:ph type="ftr" sz="quarter" idx="10"/>
          </p:nvPr>
        </p:nvSpPr>
        <p:spPr/>
        <p:txBody>
          <a:bodyPr/>
          <a:lstStyle>
            <a:lvl1pPr>
              <a:defRPr/>
            </a:lvl1pPr>
          </a:lstStyle>
          <a:p>
            <a:fld id="{61E350EC-4B87-4624-8DB4-80B19BDC8EBF}" type="slidenum">
              <a:rPr lang="da-DK" altLang="da-DK"/>
              <a:pPr/>
              <a:t>‹nr.›</a:t>
            </a:fld>
            <a:r>
              <a:rPr lang="da-DK" altLang="da-DK"/>
              <a:t>  ▪  www.regionmidtjylland.dk</a:t>
            </a:r>
          </a:p>
        </p:txBody>
      </p:sp>
    </p:spTree>
    <p:extLst>
      <p:ext uri="{BB962C8B-B14F-4D97-AF65-F5344CB8AC3E}">
        <p14:creationId xmlns:p14="http://schemas.microsoft.com/office/powerpoint/2010/main" val="73991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bwMode="auto">
          <a:xfrm>
            <a:off x="958859" y="1187450"/>
            <a:ext cx="95969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smtClean="0"/>
              <a:t>Klik for at redigere titeltypografi i masteren</a:t>
            </a:r>
          </a:p>
        </p:txBody>
      </p:sp>
      <p:sp>
        <p:nvSpPr>
          <p:cNvPr id="37893" name="Rectangle 5"/>
          <p:cNvSpPr>
            <a:spLocks noGrp="1" noChangeArrowheads="1"/>
          </p:cNvSpPr>
          <p:nvPr>
            <p:ph type="body" idx="1"/>
          </p:nvPr>
        </p:nvSpPr>
        <p:spPr bwMode="auto">
          <a:xfrm>
            <a:off x="958859" y="2159005"/>
            <a:ext cx="9596967"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37895" name="Rectangle 7"/>
          <p:cNvSpPr>
            <a:spLocks noGrp="1" noChangeArrowheads="1"/>
          </p:cNvSpPr>
          <p:nvPr>
            <p:ph type="ftr" sz="quarter" idx="3"/>
          </p:nvPr>
        </p:nvSpPr>
        <p:spPr bwMode="auto">
          <a:xfrm>
            <a:off x="8851900" y="6214013"/>
            <a:ext cx="3098800" cy="3079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b="1">
                <a:solidFill>
                  <a:schemeClr val="accent1"/>
                </a:solidFill>
              </a:defRPr>
            </a:lvl1pPr>
          </a:lstStyle>
          <a:p>
            <a:fld id="{72D44990-1282-4960-A3C7-978D7B9C46E4}" type="slidenum">
              <a:rPr lang="da-DK" altLang="da-DK" smtClean="0"/>
              <a:pPr/>
              <a:t>‹nr.›</a:t>
            </a:fld>
            <a:r>
              <a:rPr lang="da-DK" altLang="da-DK" dirty="0" smtClean="0"/>
              <a:t>  ▪  www.auh.dk</a:t>
            </a:r>
            <a:endParaRPr lang="da-DK" altLang="da-DK" dirty="0"/>
          </a:p>
        </p:txBody>
      </p:sp>
      <p:grpSp>
        <p:nvGrpSpPr>
          <p:cNvPr id="38019" name="Group 131"/>
          <p:cNvGrpSpPr>
            <a:grpSpLocks noChangeAspect="1"/>
          </p:cNvGrpSpPr>
          <p:nvPr/>
        </p:nvGrpSpPr>
        <p:grpSpPr bwMode="auto">
          <a:xfrm>
            <a:off x="10956324" y="196850"/>
            <a:ext cx="975336" cy="520700"/>
            <a:chOff x="2425" y="7208"/>
            <a:chExt cx="7069" cy="3441"/>
          </a:xfrm>
        </p:grpSpPr>
        <p:sp>
          <p:nvSpPr>
            <p:cNvPr id="38020" name="Freeform 13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sz="2400"/>
            </a:p>
          </p:txBody>
        </p:sp>
        <p:sp>
          <p:nvSpPr>
            <p:cNvPr id="38021" name="Freeform 13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sz="2400"/>
            </a:p>
          </p:txBody>
        </p:sp>
        <p:sp>
          <p:nvSpPr>
            <p:cNvPr id="38022" name="Freeform 13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sz="2400"/>
            </a:p>
          </p:txBody>
        </p:sp>
        <p:sp>
          <p:nvSpPr>
            <p:cNvPr id="38023" name="Freeform 13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24" name="Freeform 13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25" name="Freeform 13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26" name="Freeform 13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27" name="Freeform 13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28" name="Freeform 14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29" name="Freeform 14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sz="2400"/>
            </a:p>
          </p:txBody>
        </p:sp>
        <p:sp>
          <p:nvSpPr>
            <p:cNvPr id="38030" name="Freeform 14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sz="2400"/>
            </a:p>
          </p:txBody>
        </p:sp>
        <p:sp>
          <p:nvSpPr>
            <p:cNvPr id="38031" name="Freeform 14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sz="2400"/>
            </a:p>
          </p:txBody>
        </p:sp>
        <p:sp>
          <p:nvSpPr>
            <p:cNvPr id="38032" name="Freeform 14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sz="2400"/>
            </a:p>
          </p:txBody>
        </p:sp>
        <p:sp>
          <p:nvSpPr>
            <p:cNvPr id="38033" name="Freeform 14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34" name="Freeform 14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35" name="Rectangle 147"/>
            <p:cNvSpPr>
              <a:spLocks noChangeAspect="1" noChangeArrowheads="1"/>
            </p:cNvSpPr>
            <p:nvPr/>
          </p:nvSpPr>
          <p:spPr bwMode="auto">
            <a:xfrm>
              <a:off x="7709"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sz="2400"/>
            </a:p>
          </p:txBody>
        </p:sp>
        <p:sp>
          <p:nvSpPr>
            <p:cNvPr id="38036" name="Rectangle 148"/>
            <p:cNvSpPr>
              <a:spLocks noChangeAspect="1" noChangeArrowheads="1"/>
            </p:cNvSpPr>
            <p:nvPr/>
          </p:nvSpPr>
          <p:spPr bwMode="auto">
            <a:xfrm>
              <a:off x="7930"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sz="2400"/>
            </a:p>
          </p:txBody>
        </p:sp>
        <p:sp>
          <p:nvSpPr>
            <p:cNvPr id="38037" name="Freeform 14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38" name="Freeform 15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sp>
          <p:nvSpPr>
            <p:cNvPr id="38039" name="Freeform 15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sz="2400"/>
            </a:p>
          </p:txBody>
        </p:sp>
      </p:grpSp>
      <p:pic>
        <p:nvPicPr>
          <p:cNvPr id="26" name="Billede 2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2081" y="6289558"/>
            <a:ext cx="1866806" cy="447703"/>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eaLnBrk="1" fontAlgn="base" hangingPunct="1">
        <a:lnSpc>
          <a:spcPct val="80000"/>
        </a:lnSpc>
        <a:spcBef>
          <a:spcPct val="0"/>
        </a:spcBef>
        <a:spcAft>
          <a:spcPct val="0"/>
        </a:spcAft>
        <a:defRPr sz="3001" b="1">
          <a:solidFill>
            <a:srgbClr val="3F3018"/>
          </a:solidFill>
          <a:latin typeface="+mj-lt"/>
          <a:ea typeface="+mj-ea"/>
          <a:cs typeface="+mj-cs"/>
        </a:defRPr>
      </a:lvl1pPr>
      <a:lvl2pPr algn="l" rtl="0" eaLnBrk="1" fontAlgn="base" hangingPunct="1">
        <a:lnSpc>
          <a:spcPct val="80000"/>
        </a:lnSpc>
        <a:spcBef>
          <a:spcPct val="0"/>
        </a:spcBef>
        <a:spcAft>
          <a:spcPct val="0"/>
        </a:spcAft>
        <a:defRPr sz="3001" b="1">
          <a:solidFill>
            <a:srgbClr val="3F3018"/>
          </a:solidFill>
          <a:latin typeface="Verdana" pitchFamily="34" charset="0"/>
        </a:defRPr>
      </a:lvl2pPr>
      <a:lvl3pPr algn="l" rtl="0" eaLnBrk="1" fontAlgn="base" hangingPunct="1">
        <a:lnSpc>
          <a:spcPct val="80000"/>
        </a:lnSpc>
        <a:spcBef>
          <a:spcPct val="0"/>
        </a:spcBef>
        <a:spcAft>
          <a:spcPct val="0"/>
        </a:spcAft>
        <a:defRPr sz="3001" b="1">
          <a:solidFill>
            <a:srgbClr val="3F3018"/>
          </a:solidFill>
          <a:latin typeface="Verdana" pitchFamily="34" charset="0"/>
        </a:defRPr>
      </a:lvl3pPr>
      <a:lvl4pPr algn="l" rtl="0" eaLnBrk="1" fontAlgn="base" hangingPunct="1">
        <a:lnSpc>
          <a:spcPct val="80000"/>
        </a:lnSpc>
        <a:spcBef>
          <a:spcPct val="0"/>
        </a:spcBef>
        <a:spcAft>
          <a:spcPct val="0"/>
        </a:spcAft>
        <a:defRPr sz="3001" b="1">
          <a:solidFill>
            <a:srgbClr val="3F3018"/>
          </a:solidFill>
          <a:latin typeface="Verdana" pitchFamily="34" charset="0"/>
        </a:defRPr>
      </a:lvl4pPr>
      <a:lvl5pPr algn="l" rtl="0" eaLnBrk="1" fontAlgn="base" hangingPunct="1">
        <a:lnSpc>
          <a:spcPct val="80000"/>
        </a:lnSpc>
        <a:spcBef>
          <a:spcPct val="0"/>
        </a:spcBef>
        <a:spcAft>
          <a:spcPct val="0"/>
        </a:spcAft>
        <a:defRPr sz="3001" b="1">
          <a:solidFill>
            <a:srgbClr val="3F3018"/>
          </a:solidFill>
          <a:latin typeface="Verdana" pitchFamily="34" charset="0"/>
        </a:defRPr>
      </a:lvl5pPr>
      <a:lvl6pPr marL="457166" algn="l" rtl="0" eaLnBrk="1" fontAlgn="base" hangingPunct="1">
        <a:lnSpc>
          <a:spcPct val="80000"/>
        </a:lnSpc>
        <a:spcBef>
          <a:spcPct val="0"/>
        </a:spcBef>
        <a:spcAft>
          <a:spcPct val="0"/>
        </a:spcAft>
        <a:defRPr sz="3001" b="1">
          <a:solidFill>
            <a:srgbClr val="3F3018"/>
          </a:solidFill>
          <a:latin typeface="Verdana" pitchFamily="34" charset="0"/>
        </a:defRPr>
      </a:lvl6pPr>
      <a:lvl7pPr marL="914332" algn="l" rtl="0" eaLnBrk="1" fontAlgn="base" hangingPunct="1">
        <a:lnSpc>
          <a:spcPct val="80000"/>
        </a:lnSpc>
        <a:spcBef>
          <a:spcPct val="0"/>
        </a:spcBef>
        <a:spcAft>
          <a:spcPct val="0"/>
        </a:spcAft>
        <a:defRPr sz="3001" b="1">
          <a:solidFill>
            <a:srgbClr val="3F3018"/>
          </a:solidFill>
          <a:latin typeface="Verdana" pitchFamily="34" charset="0"/>
        </a:defRPr>
      </a:lvl7pPr>
      <a:lvl8pPr marL="1371496" algn="l" rtl="0" eaLnBrk="1" fontAlgn="base" hangingPunct="1">
        <a:lnSpc>
          <a:spcPct val="80000"/>
        </a:lnSpc>
        <a:spcBef>
          <a:spcPct val="0"/>
        </a:spcBef>
        <a:spcAft>
          <a:spcPct val="0"/>
        </a:spcAft>
        <a:defRPr sz="3001" b="1">
          <a:solidFill>
            <a:srgbClr val="3F3018"/>
          </a:solidFill>
          <a:latin typeface="Verdana" pitchFamily="34" charset="0"/>
        </a:defRPr>
      </a:lvl8pPr>
      <a:lvl9pPr marL="1828664" algn="l" rtl="0" eaLnBrk="1" fontAlgn="base" hangingPunct="1">
        <a:lnSpc>
          <a:spcPct val="80000"/>
        </a:lnSpc>
        <a:spcBef>
          <a:spcPct val="0"/>
        </a:spcBef>
        <a:spcAft>
          <a:spcPct val="0"/>
        </a:spcAft>
        <a:defRPr sz="3001" b="1">
          <a:solidFill>
            <a:srgbClr val="3F3018"/>
          </a:solidFill>
          <a:latin typeface="Verdana" pitchFamily="34" charset="0"/>
        </a:defRPr>
      </a:lvl9pPr>
    </p:titleStyle>
    <p:bodyStyle>
      <a:lvl1pPr marL="271443" indent="-271443"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ea typeface="+mn-ea"/>
          <a:cs typeface="+mn-cs"/>
        </a:defRPr>
      </a:lvl1pPr>
      <a:lvl2pPr marL="898460" indent="-273031"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2pPr>
      <a:lvl3pPr marL="1342925" indent="-180961" algn="l" rtl="0" eaLnBrk="1" fontAlgn="base" hangingPunct="1">
        <a:spcBef>
          <a:spcPct val="0"/>
        </a:spcBef>
        <a:spcAft>
          <a:spcPct val="20000"/>
        </a:spcAft>
        <a:buClr>
          <a:schemeClr val="accent2"/>
        </a:buClr>
        <a:buFont typeface="Wingdings" pitchFamily="2" charset="2"/>
        <a:buChar char="§"/>
        <a:defRPr>
          <a:solidFill>
            <a:schemeClr val="tx1"/>
          </a:solidFill>
          <a:latin typeface="+mn-lt"/>
        </a:defRPr>
      </a:lvl3pPr>
      <a:lvl4pPr marL="1892159" indent="-182550" algn="l" rtl="0" eaLnBrk="1" fontAlgn="base" hangingPunct="1">
        <a:spcBef>
          <a:spcPct val="0"/>
        </a:spcBef>
        <a:spcAft>
          <a:spcPct val="20000"/>
        </a:spcAft>
        <a:buClr>
          <a:schemeClr val="accent2"/>
        </a:buClr>
        <a:buFont typeface="Wingdings" pitchFamily="2" charset="2"/>
        <a:buChar char="§"/>
        <a:defRPr sz="1600">
          <a:solidFill>
            <a:schemeClr val="tx1"/>
          </a:solidFill>
          <a:latin typeface="+mn-lt"/>
        </a:defRPr>
      </a:lvl4pPr>
      <a:lvl5pPr marL="2331864" indent="-176201" algn="l" rtl="0" eaLnBrk="1" fontAlgn="base" hangingPunct="1">
        <a:spcBef>
          <a:spcPct val="0"/>
        </a:spcBef>
        <a:spcAft>
          <a:spcPct val="20000"/>
        </a:spcAft>
        <a:buClr>
          <a:schemeClr val="accent2"/>
        </a:buClr>
        <a:buFont typeface="Wingdings" pitchFamily="2" charset="2"/>
        <a:buChar char="§"/>
        <a:defRPr sz="1401">
          <a:solidFill>
            <a:schemeClr val="tx1"/>
          </a:solidFill>
          <a:latin typeface="+mn-lt"/>
        </a:defRPr>
      </a:lvl5pPr>
      <a:lvl6pPr marL="2789030" indent="-176201" algn="l" rtl="0" eaLnBrk="1" fontAlgn="base" hangingPunct="1">
        <a:spcBef>
          <a:spcPct val="0"/>
        </a:spcBef>
        <a:spcAft>
          <a:spcPct val="20000"/>
        </a:spcAft>
        <a:buClr>
          <a:schemeClr val="accent2"/>
        </a:buClr>
        <a:buFont typeface="Wingdings" pitchFamily="2" charset="2"/>
        <a:buChar char="§"/>
        <a:defRPr sz="1401">
          <a:solidFill>
            <a:schemeClr val="tx1"/>
          </a:solidFill>
          <a:latin typeface="+mn-lt"/>
        </a:defRPr>
      </a:lvl6pPr>
      <a:lvl7pPr marL="3246195" indent="-176201" algn="l" rtl="0" eaLnBrk="1" fontAlgn="base" hangingPunct="1">
        <a:spcBef>
          <a:spcPct val="0"/>
        </a:spcBef>
        <a:spcAft>
          <a:spcPct val="20000"/>
        </a:spcAft>
        <a:buClr>
          <a:schemeClr val="accent2"/>
        </a:buClr>
        <a:buFont typeface="Wingdings" pitchFamily="2" charset="2"/>
        <a:buChar char="§"/>
        <a:defRPr sz="1401">
          <a:solidFill>
            <a:schemeClr val="tx1"/>
          </a:solidFill>
          <a:latin typeface="+mn-lt"/>
        </a:defRPr>
      </a:lvl7pPr>
      <a:lvl8pPr marL="3703362" indent="-176201" algn="l" rtl="0" eaLnBrk="1" fontAlgn="base" hangingPunct="1">
        <a:spcBef>
          <a:spcPct val="0"/>
        </a:spcBef>
        <a:spcAft>
          <a:spcPct val="20000"/>
        </a:spcAft>
        <a:buClr>
          <a:schemeClr val="accent2"/>
        </a:buClr>
        <a:buFont typeface="Wingdings" pitchFamily="2" charset="2"/>
        <a:buChar char="§"/>
        <a:defRPr sz="1401">
          <a:solidFill>
            <a:schemeClr val="tx1"/>
          </a:solidFill>
          <a:latin typeface="+mn-lt"/>
        </a:defRPr>
      </a:lvl8pPr>
      <a:lvl9pPr marL="4160527" indent="-176201" algn="l" rtl="0" eaLnBrk="1" fontAlgn="base" hangingPunct="1">
        <a:spcBef>
          <a:spcPct val="0"/>
        </a:spcBef>
        <a:spcAft>
          <a:spcPct val="20000"/>
        </a:spcAft>
        <a:buClr>
          <a:schemeClr val="accent2"/>
        </a:buClr>
        <a:buFont typeface="Wingdings" pitchFamily="2" charset="2"/>
        <a:buChar char="§"/>
        <a:defRPr sz="1401">
          <a:solidFill>
            <a:schemeClr val="tx1"/>
          </a:solidFill>
          <a:latin typeface="+mn-lt"/>
        </a:defRPr>
      </a:lvl9pPr>
    </p:bodyStyle>
    <p:otherStyle>
      <a:defPPr>
        <a:defRPr lang="da-DK"/>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rtleth@rm.d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2"/>
          <p:cNvSpPr>
            <a:spLocks noGrp="1" noChangeArrowheads="1"/>
          </p:cNvSpPr>
          <p:nvPr>
            <p:ph type="ftr" sz="quarter" idx="3"/>
          </p:nvPr>
        </p:nvSpPr>
        <p:spPr/>
        <p:txBody>
          <a:bodyPr/>
          <a:lstStyle/>
          <a:p>
            <a:r>
              <a:rPr lang="da-DK" altLang="da-DK" dirty="0" smtClean="0"/>
              <a:t>www.auh.dk</a:t>
            </a:r>
            <a:endParaRPr lang="da-DK" altLang="da-DK" dirty="0"/>
          </a:p>
        </p:txBody>
      </p:sp>
      <p:sp>
        <p:nvSpPr>
          <p:cNvPr id="48142" name="Rectangle 14"/>
          <p:cNvSpPr>
            <a:spLocks noGrp="1" noChangeArrowheads="1"/>
          </p:cNvSpPr>
          <p:nvPr>
            <p:ph type="ctrTitle"/>
          </p:nvPr>
        </p:nvSpPr>
        <p:spPr>
          <a:xfrm>
            <a:off x="2443798" y="2690049"/>
            <a:ext cx="7798908" cy="2669327"/>
          </a:xfrm>
        </p:spPr>
        <p:txBody>
          <a:bodyPr/>
          <a:lstStyle/>
          <a:p>
            <a:r>
              <a:rPr lang="da-DK" sz="4000" b="0" dirty="0"/>
              <a:t>Utilsigtede hændelser             – hurtig læring og formidling, </a:t>
            </a:r>
            <a:r>
              <a:rPr lang="da-DK" sz="4000" b="0" dirty="0" err="1"/>
              <a:t>straksanalyser</a:t>
            </a:r>
            <a:r>
              <a:rPr lang="da-DK" sz="4000" b="0" dirty="0"/>
              <a:t> m.m. </a:t>
            </a:r>
            <a:r>
              <a:rPr lang="da-DK" sz="4000" dirty="0"/>
              <a:t> </a:t>
            </a:r>
            <a:endParaRPr lang="da-DK" altLang="da-DK" sz="4000" dirty="0"/>
          </a:p>
        </p:txBody>
      </p:sp>
      <p:sp>
        <p:nvSpPr>
          <p:cNvPr id="48143" name="Rectangle 15"/>
          <p:cNvSpPr>
            <a:spLocks noGrp="1" noChangeArrowheads="1"/>
          </p:cNvSpPr>
          <p:nvPr>
            <p:ph type="subTitle" idx="1"/>
          </p:nvPr>
        </p:nvSpPr>
        <p:spPr>
          <a:xfrm>
            <a:off x="2443793" y="5790911"/>
            <a:ext cx="7618155" cy="567365"/>
          </a:xfrm>
        </p:spPr>
        <p:txBody>
          <a:bodyPr/>
          <a:lstStyle/>
          <a:p>
            <a:r>
              <a:rPr lang="da-DK" altLang="da-DK" sz="1401" dirty="0"/>
              <a:t>Risikomanager Dorthe Leth, Kvalitet og Uddannelse,  Aarhus Universitetshospital, mail: </a:t>
            </a:r>
            <a:r>
              <a:rPr lang="da-DK" altLang="da-DK" sz="1401" dirty="0">
                <a:hlinkClick r:id="rId3"/>
              </a:rPr>
              <a:t>dortleth@rm.dk</a:t>
            </a:r>
            <a:r>
              <a:rPr lang="da-DK" altLang="da-DK" sz="1401" dirty="0"/>
              <a:t>, tlf. 2977 7669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3335" y="659822"/>
            <a:ext cx="9153857" cy="914400"/>
          </a:xfrm>
        </p:spPr>
        <p:txBody>
          <a:bodyPr/>
          <a:lstStyle/>
          <a:p>
            <a:r>
              <a:rPr lang="da-DK" dirty="0" smtClean="0"/>
              <a:t>Hvad har vi lært?</a:t>
            </a:r>
            <a:endParaRPr lang="da-DK" dirty="0"/>
          </a:p>
        </p:txBody>
      </p:sp>
      <p:sp>
        <p:nvSpPr>
          <p:cNvPr id="3" name="Pladsholder til indhold 2"/>
          <p:cNvSpPr>
            <a:spLocks noGrp="1"/>
          </p:cNvSpPr>
          <p:nvPr>
            <p:ph idx="1"/>
          </p:nvPr>
        </p:nvSpPr>
        <p:spPr>
          <a:xfrm>
            <a:off x="1253335" y="1733821"/>
            <a:ext cx="10058830" cy="4010025"/>
          </a:xfrm>
        </p:spPr>
        <p:txBody>
          <a:bodyPr/>
          <a:lstStyle/>
          <a:p>
            <a:r>
              <a:rPr lang="da-DK" dirty="0"/>
              <a:t>”Straks-sagsbehandling og –analyser</a:t>
            </a:r>
            <a:r>
              <a:rPr lang="da-DK" dirty="0" smtClean="0"/>
              <a:t>”: Vi </a:t>
            </a:r>
            <a:r>
              <a:rPr lang="da-DK" dirty="0"/>
              <a:t>kan, hvis vi vil</a:t>
            </a:r>
            <a:r>
              <a:rPr lang="da-DK" dirty="0" smtClean="0"/>
              <a:t>!</a:t>
            </a:r>
          </a:p>
          <a:p>
            <a:pPr marL="0" indent="0">
              <a:buNone/>
            </a:pPr>
            <a:endParaRPr lang="da-DK" sz="1200" dirty="0"/>
          </a:p>
          <a:p>
            <a:r>
              <a:rPr lang="da-DK" dirty="0"/>
              <a:t>I en krisetid: Brug så meget som muligt af det velkendte og </a:t>
            </a:r>
            <a:r>
              <a:rPr lang="da-DK" dirty="0" smtClean="0"/>
              <a:t>velfungerende</a:t>
            </a:r>
          </a:p>
          <a:p>
            <a:pPr marL="0" indent="0">
              <a:buNone/>
            </a:pPr>
            <a:endParaRPr lang="da-DK" sz="1200" dirty="0"/>
          </a:p>
          <a:p>
            <a:r>
              <a:rPr lang="da-DK" dirty="0" smtClean="0"/>
              <a:t>En </a:t>
            </a:r>
            <a:r>
              <a:rPr lang="da-DK" dirty="0"/>
              <a:t>robust patientsikkerhedsorganisation er en forudsætning for </a:t>
            </a:r>
            <a:r>
              <a:rPr lang="da-DK" dirty="0" smtClean="0"/>
              <a:t>succes</a:t>
            </a:r>
          </a:p>
          <a:p>
            <a:pPr marL="0" indent="0">
              <a:buNone/>
            </a:pPr>
            <a:endParaRPr lang="da-DK" sz="1200" dirty="0"/>
          </a:p>
          <a:p>
            <a:r>
              <a:rPr lang="da-DK" dirty="0" smtClean="0"/>
              <a:t>Kommunikationsplan er nødvendig</a:t>
            </a:r>
          </a:p>
        </p:txBody>
      </p:sp>
      <p:sp>
        <p:nvSpPr>
          <p:cNvPr id="4" name="Pladsholder til sidefod 3"/>
          <p:cNvSpPr>
            <a:spLocks noGrp="1"/>
          </p:cNvSpPr>
          <p:nvPr>
            <p:ph type="ftr" sz="quarter" idx="10"/>
          </p:nvPr>
        </p:nvSpPr>
        <p:spPr/>
        <p:txBody>
          <a:bodyPr/>
          <a:lstStyle/>
          <a:p>
            <a:fld id="{2B812FDB-CFCD-41F2-85DF-563ADE85FB7D}" type="slidenum">
              <a:rPr lang="da-DK" altLang="da-DK" smtClean="0"/>
              <a:pPr/>
              <a:t>10</a:t>
            </a:fld>
            <a:r>
              <a:rPr lang="da-DK" altLang="da-DK" dirty="0" smtClean="0"/>
              <a:t>  ▪  www.regionmidtjylland.dk</a:t>
            </a:r>
            <a:endParaRPr lang="da-DK" altLang="da-DK" dirty="0"/>
          </a:p>
        </p:txBody>
      </p:sp>
      <p:pic>
        <p:nvPicPr>
          <p:cNvPr id="6" name="Billede 5"/>
          <p:cNvPicPr>
            <a:picLocks noChangeAspect="1"/>
          </p:cNvPicPr>
          <p:nvPr/>
        </p:nvPicPr>
        <p:blipFill>
          <a:blip r:embed="rId3"/>
          <a:stretch>
            <a:fillRect/>
          </a:stretch>
        </p:blipFill>
        <p:spPr>
          <a:xfrm>
            <a:off x="7541057" y="4650459"/>
            <a:ext cx="2016148" cy="1871529"/>
          </a:xfrm>
          <a:prstGeom prst="rect">
            <a:avLst/>
          </a:prstGeom>
        </p:spPr>
      </p:pic>
    </p:spTree>
    <p:extLst>
      <p:ext uri="{BB962C8B-B14F-4D97-AF65-F5344CB8AC3E}">
        <p14:creationId xmlns:p14="http://schemas.microsoft.com/office/powerpoint/2010/main" val="90128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3634" y="1872527"/>
            <a:ext cx="7197727" cy="914400"/>
          </a:xfrm>
        </p:spPr>
        <p:txBody>
          <a:bodyPr/>
          <a:lstStyle/>
          <a:p>
            <a:r>
              <a:rPr lang="da-DK" dirty="0" smtClean="0"/>
              <a:t>Fokus...</a:t>
            </a:r>
            <a:endParaRPr lang="da-DK" dirty="0"/>
          </a:p>
        </p:txBody>
      </p:sp>
      <p:sp>
        <p:nvSpPr>
          <p:cNvPr id="3" name="Pladsholder til indhold 2"/>
          <p:cNvSpPr>
            <a:spLocks noGrp="1"/>
          </p:cNvSpPr>
          <p:nvPr>
            <p:ph idx="1"/>
          </p:nvPr>
        </p:nvSpPr>
        <p:spPr>
          <a:xfrm>
            <a:off x="1385069" y="2277621"/>
            <a:ext cx="9845426" cy="3625703"/>
          </a:xfrm>
        </p:spPr>
        <p:txBody>
          <a:bodyPr/>
          <a:lstStyle/>
          <a:p>
            <a:pPr marL="0" indent="0">
              <a:spcAft>
                <a:spcPts val="0"/>
              </a:spcAft>
              <a:buNone/>
            </a:pPr>
            <a:endParaRPr lang="da-DK" sz="1200" dirty="0"/>
          </a:p>
          <a:p>
            <a:pPr>
              <a:spcAft>
                <a:spcPts val="0"/>
              </a:spcAft>
            </a:pPr>
            <a:r>
              <a:rPr lang="da-DK" dirty="0"/>
              <a:t>Covid 19 pandemien – nye krav til </a:t>
            </a:r>
            <a:r>
              <a:rPr lang="da-DK" dirty="0" smtClean="0"/>
              <a:t>patientsikkerhedsarbejdet</a:t>
            </a:r>
          </a:p>
          <a:p>
            <a:pPr marL="0" indent="0">
              <a:spcAft>
                <a:spcPts val="0"/>
              </a:spcAft>
              <a:buNone/>
            </a:pPr>
            <a:endParaRPr lang="da-DK" sz="1200" dirty="0"/>
          </a:p>
          <a:p>
            <a:pPr>
              <a:spcAft>
                <a:spcPts val="0"/>
              </a:spcAft>
            </a:pPr>
            <a:r>
              <a:rPr lang="da-DK" dirty="0" smtClean="0"/>
              <a:t>Straks-sagsbehandling og straks-analyser af UTH</a:t>
            </a:r>
          </a:p>
          <a:p>
            <a:pPr marL="0" indent="0">
              <a:spcAft>
                <a:spcPts val="0"/>
              </a:spcAft>
              <a:buNone/>
            </a:pPr>
            <a:endParaRPr lang="da-DK" sz="1200" dirty="0"/>
          </a:p>
          <a:p>
            <a:pPr>
              <a:spcAft>
                <a:spcPts val="0"/>
              </a:spcAft>
            </a:pPr>
            <a:r>
              <a:rPr lang="da-DK" dirty="0" smtClean="0"/>
              <a:t>Hurtig vidensdeling og formidling</a:t>
            </a:r>
          </a:p>
          <a:p>
            <a:pPr marL="0" indent="0">
              <a:spcAft>
                <a:spcPts val="0"/>
              </a:spcAft>
              <a:buNone/>
            </a:pPr>
            <a:endParaRPr lang="da-DK" sz="1200" dirty="0"/>
          </a:p>
          <a:p>
            <a:pPr>
              <a:spcAft>
                <a:spcPts val="0"/>
              </a:spcAft>
            </a:pPr>
            <a:r>
              <a:rPr lang="da-DK" dirty="0"/>
              <a:t>H</a:t>
            </a:r>
            <a:r>
              <a:rPr lang="da-DK" dirty="0" smtClean="0"/>
              <a:t>vad har vi lært?</a:t>
            </a:r>
            <a:endParaRPr lang="da-DK" dirty="0"/>
          </a:p>
        </p:txBody>
      </p:sp>
      <p:sp>
        <p:nvSpPr>
          <p:cNvPr id="4" name="Pladsholder til sidefod 3"/>
          <p:cNvSpPr>
            <a:spLocks noGrp="1"/>
          </p:cNvSpPr>
          <p:nvPr>
            <p:ph type="ftr" sz="quarter" idx="10"/>
          </p:nvPr>
        </p:nvSpPr>
        <p:spPr/>
        <p:txBody>
          <a:bodyPr/>
          <a:lstStyle/>
          <a:p>
            <a:fld id="{2B812FDB-CFCD-41F2-85DF-563ADE85FB7D}" type="slidenum">
              <a:rPr lang="da-DK" altLang="da-DK" smtClean="0"/>
              <a:pPr/>
              <a:t>2</a:t>
            </a:fld>
            <a:r>
              <a:rPr lang="da-DK" altLang="da-DK" smtClean="0"/>
              <a:t>  ▪  www.regionmidtjylland.dk</a:t>
            </a:r>
            <a:endParaRPr lang="da-DK" altLang="da-DK"/>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612" y="337026"/>
            <a:ext cx="2487075" cy="186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3098" y="1269679"/>
            <a:ext cx="1307611" cy="9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6004" y="4458878"/>
            <a:ext cx="2032380" cy="151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1900" y="5373549"/>
            <a:ext cx="1080142" cy="8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684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2367" y="4228364"/>
            <a:ext cx="7197727" cy="914400"/>
          </a:xfrm>
        </p:spPr>
        <p:txBody>
          <a:bodyPr/>
          <a:lstStyle/>
          <a:p>
            <a:endParaRPr lang="da-DK"/>
          </a:p>
        </p:txBody>
      </p:sp>
      <p:sp>
        <p:nvSpPr>
          <p:cNvPr id="4" name="Pladsholder til sidefod 3"/>
          <p:cNvSpPr>
            <a:spLocks noGrp="1"/>
          </p:cNvSpPr>
          <p:nvPr>
            <p:ph type="ftr" sz="quarter" idx="10"/>
          </p:nvPr>
        </p:nvSpPr>
        <p:spPr/>
        <p:txBody>
          <a:bodyPr/>
          <a:lstStyle/>
          <a:p>
            <a:fld id="{2B812FDB-CFCD-41F2-85DF-563ADE85FB7D}" type="slidenum">
              <a:rPr lang="da-DK" altLang="da-DK" smtClean="0"/>
              <a:pPr/>
              <a:t>3</a:t>
            </a:fld>
            <a:r>
              <a:rPr lang="da-DK" altLang="da-DK" dirty="0" smtClean="0"/>
              <a:t>  ▪  www.regionmidtjylland.dk</a:t>
            </a:r>
            <a:endParaRPr lang="da-DK" altLang="da-DK"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2669" y="410665"/>
            <a:ext cx="8628708" cy="575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felt 2"/>
          <p:cNvSpPr txBox="1"/>
          <p:nvPr/>
        </p:nvSpPr>
        <p:spPr>
          <a:xfrm>
            <a:off x="2046156" y="899821"/>
            <a:ext cx="5692993" cy="707886"/>
          </a:xfrm>
          <a:prstGeom prst="rect">
            <a:avLst/>
          </a:prstGeom>
          <a:solidFill>
            <a:schemeClr val="accent1"/>
          </a:solidFill>
        </p:spPr>
        <p:txBody>
          <a:bodyPr wrap="square" rtlCol="0">
            <a:spAutoFit/>
          </a:bodyPr>
          <a:lstStyle/>
          <a:p>
            <a:pPr marL="342900" indent="-342900">
              <a:buFont typeface="Wingdings" panose="05000000000000000000" pitchFamily="2" charset="2"/>
              <a:buChar char="§"/>
            </a:pPr>
            <a:r>
              <a:rPr lang="da-DK" sz="2000" dirty="0"/>
              <a:t>43 kliniske og </a:t>
            </a:r>
            <a:r>
              <a:rPr lang="da-DK" sz="2000" dirty="0" err="1"/>
              <a:t>parakliniske</a:t>
            </a:r>
            <a:r>
              <a:rPr lang="da-DK" sz="2000" dirty="0"/>
              <a:t> afdelinger</a:t>
            </a:r>
          </a:p>
          <a:p>
            <a:pPr marL="342900" indent="-342900">
              <a:buFont typeface="Wingdings" panose="05000000000000000000" pitchFamily="2" charset="2"/>
              <a:buChar char="§"/>
            </a:pPr>
            <a:r>
              <a:rPr lang="da-DK" sz="2000" dirty="0"/>
              <a:t>846 normerede senge</a:t>
            </a:r>
          </a:p>
        </p:txBody>
      </p:sp>
      <p:sp>
        <p:nvSpPr>
          <p:cNvPr id="6" name="Tekstfelt 5"/>
          <p:cNvSpPr txBox="1"/>
          <p:nvPr/>
        </p:nvSpPr>
        <p:spPr>
          <a:xfrm>
            <a:off x="4892652" y="4040265"/>
            <a:ext cx="5034535" cy="1938992"/>
          </a:xfrm>
          <a:prstGeom prst="rect">
            <a:avLst/>
          </a:prstGeom>
          <a:solidFill>
            <a:schemeClr val="accent1"/>
          </a:solidFill>
        </p:spPr>
        <p:txBody>
          <a:bodyPr wrap="square" rtlCol="0">
            <a:spAutoFit/>
          </a:bodyPr>
          <a:lstStyle/>
          <a:p>
            <a:r>
              <a:rPr lang="da-DK" sz="2000" dirty="0"/>
              <a:t>På en tilfældig dag lige før </a:t>
            </a:r>
            <a:r>
              <a:rPr lang="da-DK" sz="2000" dirty="0" err="1"/>
              <a:t>Covid</a:t>
            </a:r>
            <a:r>
              <a:rPr lang="da-DK" sz="2000" dirty="0"/>
              <a:t> 19:</a:t>
            </a:r>
          </a:p>
          <a:p>
            <a:pPr marL="342874" indent="-342874">
              <a:buFont typeface="Wingdings" panose="05000000000000000000" pitchFamily="2" charset="2"/>
              <a:buChar char="§"/>
            </a:pPr>
            <a:r>
              <a:rPr lang="da-DK" sz="2000" dirty="0"/>
              <a:t>256 borgere indlagt</a:t>
            </a:r>
          </a:p>
          <a:p>
            <a:pPr marL="342874" indent="-342874">
              <a:buFont typeface="Wingdings" panose="05000000000000000000" pitchFamily="2" charset="2"/>
              <a:buChar char="§"/>
            </a:pPr>
            <a:r>
              <a:rPr lang="da-DK" sz="2000" dirty="0"/>
              <a:t>249 </a:t>
            </a:r>
            <a:r>
              <a:rPr lang="da-DK" sz="2000" dirty="0" smtClean="0"/>
              <a:t>patienter </a:t>
            </a:r>
            <a:r>
              <a:rPr lang="da-DK" sz="2000" dirty="0"/>
              <a:t>udskrevet</a:t>
            </a:r>
          </a:p>
          <a:p>
            <a:pPr marL="342874" indent="-342874">
              <a:buFont typeface="Wingdings" panose="05000000000000000000" pitchFamily="2" charset="2"/>
              <a:buChar char="§"/>
            </a:pPr>
            <a:r>
              <a:rPr lang="da-DK" sz="2000" dirty="0"/>
              <a:t>3.582 borgere på ambulant besøg</a:t>
            </a:r>
          </a:p>
          <a:p>
            <a:pPr marL="342874" indent="-342874">
              <a:buFont typeface="Wingdings" panose="05000000000000000000" pitchFamily="2" charset="2"/>
              <a:buChar char="§"/>
            </a:pPr>
            <a:r>
              <a:rPr lang="da-DK" sz="2000" dirty="0"/>
              <a:t>242 </a:t>
            </a:r>
            <a:r>
              <a:rPr lang="da-DK" sz="2000" dirty="0" smtClean="0"/>
              <a:t>patienter </a:t>
            </a:r>
            <a:r>
              <a:rPr lang="da-DK" sz="2000" dirty="0"/>
              <a:t>opereret</a:t>
            </a:r>
          </a:p>
          <a:p>
            <a:pPr marL="342874" indent="-342874">
              <a:buFont typeface="Wingdings" panose="05000000000000000000" pitchFamily="2" charset="2"/>
              <a:buChar char="§"/>
            </a:pPr>
            <a:r>
              <a:rPr lang="da-DK" sz="2000" dirty="0"/>
              <a:t>151 borgere i Skadestuen</a:t>
            </a:r>
          </a:p>
        </p:txBody>
      </p:sp>
    </p:spTree>
    <p:extLst>
      <p:ext uri="{BB962C8B-B14F-4D97-AF65-F5344CB8AC3E}">
        <p14:creationId xmlns:p14="http://schemas.microsoft.com/office/powerpoint/2010/main" val="79431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589429" y="817132"/>
            <a:ext cx="7743510" cy="5265259"/>
          </a:xfrm>
        </p:spPr>
        <p:txBody>
          <a:bodyPr/>
          <a:lstStyle/>
          <a:p>
            <a:pPr marL="0" indent="0">
              <a:buNone/>
            </a:pPr>
            <a:endParaRPr lang="da-DK" sz="4000" i="1" dirty="0"/>
          </a:p>
          <a:p>
            <a:pPr marL="0" indent="0">
              <a:buNone/>
            </a:pPr>
            <a:endParaRPr lang="da-DK" sz="4000" i="1" dirty="0"/>
          </a:p>
          <a:p>
            <a:pPr marL="0" indent="0">
              <a:buNone/>
            </a:pPr>
            <a:r>
              <a:rPr lang="da-DK" sz="4000" i="1" dirty="0"/>
              <a:t>Hospitalsledelsen:</a:t>
            </a:r>
          </a:p>
          <a:p>
            <a:pPr marL="0" indent="0">
              <a:buNone/>
            </a:pPr>
            <a:r>
              <a:rPr lang="da-DK" sz="4000" i="1" dirty="0"/>
              <a:t>”Vi skal lære hurtigt af         de utilsigtede hændelser relateret til Covid 19”</a:t>
            </a:r>
          </a:p>
        </p:txBody>
      </p:sp>
      <p:sp>
        <p:nvSpPr>
          <p:cNvPr id="4" name="Pladsholder til sidefod 3"/>
          <p:cNvSpPr>
            <a:spLocks noGrp="1"/>
          </p:cNvSpPr>
          <p:nvPr>
            <p:ph type="ftr" sz="quarter" idx="10"/>
          </p:nvPr>
        </p:nvSpPr>
        <p:spPr/>
        <p:txBody>
          <a:bodyPr/>
          <a:lstStyle/>
          <a:p>
            <a:fld id="{2B812FDB-CFCD-41F2-85DF-563ADE85FB7D}" type="slidenum">
              <a:rPr lang="da-DK" altLang="da-DK" smtClean="0"/>
              <a:pPr/>
              <a:t>4</a:t>
            </a:fld>
            <a:r>
              <a:rPr lang="da-DK" altLang="da-DK" smtClean="0"/>
              <a:t>  ▪  www.regionmidtjylland.dk</a:t>
            </a:r>
            <a:endParaRPr lang="da-DK" altLang="da-DK"/>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046" y="817132"/>
            <a:ext cx="2147383" cy="215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13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81089" y="1153657"/>
            <a:ext cx="8536808" cy="5732471"/>
          </a:xfrm>
        </p:spPr>
      </p:pic>
      <p:sp>
        <p:nvSpPr>
          <p:cNvPr id="2" name="Titel 1"/>
          <p:cNvSpPr>
            <a:spLocks noGrp="1"/>
          </p:cNvSpPr>
          <p:nvPr>
            <p:ph type="title"/>
          </p:nvPr>
        </p:nvSpPr>
        <p:spPr>
          <a:xfrm>
            <a:off x="1179120" y="553226"/>
            <a:ext cx="9369731" cy="600432"/>
          </a:xfrm>
        </p:spPr>
        <p:txBody>
          <a:bodyPr/>
          <a:lstStyle/>
          <a:p>
            <a:r>
              <a:rPr lang="da-DK" dirty="0"/>
              <a:t>O</a:t>
            </a:r>
            <a:r>
              <a:rPr lang="da-DK" dirty="0" smtClean="0"/>
              <a:t>rganisering af patientsikkerhedsarbejdet</a:t>
            </a:r>
            <a:endParaRPr lang="da-DK" dirty="0"/>
          </a:p>
        </p:txBody>
      </p:sp>
    </p:spTree>
    <p:extLst>
      <p:ext uri="{BB962C8B-B14F-4D97-AF65-F5344CB8AC3E}">
        <p14:creationId xmlns:p14="http://schemas.microsoft.com/office/powerpoint/2010/main" val="3088353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274" y="1104710"/>
            <a:ext cx="9044246" cy="499646"/>
          </a:xfrm>
        </p:spPr>
        <p:txBody>
          <a:bodyPr/>
          <a:lstStyle/>
          <a:p>
            <a:r>
              <a:rPr lang="da-DK" dirty="0" smtClean="0"/>
              <a:t>Acceleration af patientsikkerhedsarbejdet</a:t>
            </a:r>
            <a:endParaRPr lang="da-DK"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568" y="1908693"/>
            <a:ext cx="2382575" cy="211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dsholder til indhold 2"/>
          <p:cNvSpPr>
            <a:spLocks noGrp="1"/>
          </p:cNvSpPr>
          <p:nvPr>
            <p:ph idx="1"/>
          </p:nvPr>
        </p:nvSpPr>
        <p:spPr>
          <a:xfrm>
            <a:off x="831274" y="1808940"/>
            <a:ext cx="8275785" cy="3922653"/>
          </a:xfrm>
        </p:spPr>
        <p:txBody>
          <a:bodyPr/>
          <a:lstStyle/>
          <a:p>
            <a:pPr lvl="0"/>
            <a:r>
              <a:rPr lang="da-DK" b="1" dirty="0" smtClean="0"/>
              <a:t>UTH rapportering</a:t>
            </a:r>
          </a:p>
          <a:p>
            <a:pPr marL="0" indent="0">
              <a:buNone/>
            </a:pPr>
            <a:r>
              <a:rPr lang="da-DK" dirty="0"/>
              <a:t> </a:t>
            </a:r>
            <a:r>
              <a:rPr lang="da-DK" dirty="0" smtClean="0"/>
              <a:t> </a:t>
            </a:r>
            <a:r>
              <a:rPr lang="da-DK" sz="2000" dirty="0"/>
              <a:t>Hurtig rapportering af </a:t>
            </a:r>
            <a:r>
              <a:rPr lang="da-DK" sz="2000" dirty="0" err="1"/>
              <a:t>Covid</a:t>
            </a:r>
            <a:r>
              <a:rPr lang="da-DK" sz="2000" dirty="0"/>
              <a:t> 19 UTH til DPSD</a:t>
            </a:r>
          </a:p>
          <a:p>
            <a:pPr marL="0" indent="0">
              <a:buNone/>
            </a:pPr>
            <a:endParaRPr lang="da-DK" dirty="0" smtClean="0"/>
          </a:p>
          <a:p>
            <a:r>
              <a:rPr lang="da-DK" b="1" dirty="0"/>
              <a:t>”Straks-sagsbehandling” lokalt </a:t>
            </a:r>
          </a:p>
          <a:p>
            <a:pPr marL="0" indent="0">
              <a:buNone/>
            </a:pPr>
            <a:r>
              <a:rPr lang="da-DK" dirty="0" smtClean="0"/>
              <a:t>   </a:t>
            </a:r>
            <a:r>
              <a:rPr lang="da-DK" sz="2000" dirty="0" err="1"/>
              <a:t>Covid</a:t>
            </a:r>
            <a:r>
              <a:rPr lang="da-DK" sz="2000" dirty="0"/>
              <a:t> 19 UTH med ingen/minimal/moderat skade</a:t>
            </a:r>
          </a:p>
          <a:p>
            <a:pPr marL="0" indent="0">
              <a:buNone/>
            </a:pPr>
            <a:endParaRPr lang="da-DK" dirty="0" smtClean="0"/>
          </a:p>
          <a:p>
            <a:r>
              <a:rPr lang="da-DK" b="1" dirty="0" smtClean="0"/>
              <a:t>”Straks-analyse”</a:t>
            </a:r>
          </a:p>
          <a:p>
            <a:pPr marL="0" indent="0">
              <a:buNone/>
            </a:pPr>
            <a:r>
              <a:rPr lang="da-DK" dirty="0" smtClean="0"/>
              <a:t>   </a:t>
            </a:r>
            <a:r>
              <a:rPr lang="da-DK" sz="2000" dirty="0" err="1"/>
              <a:t>Covid</a:t>
            </a:r>
            <a:r>
              <a:rPr lang="da-DK" sz="2000" dirty="0"/>
              <a:t> 19 UTH m. stort læringspotentiale/alvorlig </a:t>
            </a:r>
            <a:r>
              <a:rPr lang="da-DK" sz="2000" dirty="0" smtClean="0"/>
              <a:t>skade/død</a:t>
            </a:r>
            <a:endParaRPr lang="da-DK" sz="2000" dirty="0"/>
          </a:p>
          <a:p>
            <a:endParaRPr lang="da-DK" dirty="0"/>
          </a:p>
        </p:txBody>
      </p:sp>
      <p:sp>
        <p:nvSpPr>
          <p:cNvPr id="4" name="Pladsholder til sidefod 3"/>
          <p:cNvSpPr>
            <a:spLocks noGrp="1"/>
          </p:cNvSpPr>
          <p:nvPr>
            <p:ph type="ftr" sz="quarter" idx="10"/>
          </p:nvPr>
        </p:nvSpPr>
        <p:spPr/>
        <p:txBody>
          <a:bodyPr/>
          <a:lstStyle/>
          <a:p>
            <a:fld id="{2B812FDB-CFCD-41F2-85DF-563ADE85FB7D}" type="slidenum">
              <a:rPr lang="da-DK" altLang="da-DK" smtClean="0"/>
              <a:pPr/>
              <a:t>6</a:t>
            </a:fld>
            <a:r>
              <a:rPr lang="da-DK" altLang="da-DK" smtClean="0"/>
              <a:t>  ▪  www.regionmidtjylland.dk</a:t>
            </a:r>
            <a:endParaRPr lang="da-DK" altLang="da-DK"/>
          </a:p>
        </p:txBody>
      </p:sp>
    </p:spTree>
    <p:extLst>
      <p:ext uri="{BB962C8B-B14F-4D97-AF65-F5344CB8AC3E}">
        <p14:creationId xmlns:p14="http://schemas.microsoft.com/office/powerpoint/2010/main" val="407660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fld id="{2B812FDB-CFCD-41F2-85DF-563ADE85FB7D}" type="slidenum">
              <a:rPr lang="da-DK" altLang="da-DK" smtClean="0"/>
              <a:pPr/>
              <a:t>7</a:t>
            </a:fld>
            <a:r>
              <a:rPr lang="da-DK" altLang="da-DK" smtClean="0"/>
              <a:t>  ▪  www.regionmidtjylland.dk</a:t>
            </a:r>
            <a:endParaRPr lang="da-DK" altLang="da-DK"/>
          </a:p>
        </p:txBody>
      </p:sp>
      <p:sp>
        <p:nvSpPr>
          <p:cNvPr id="6" name="Afrundet rektangulær billedforklaring 5"/>
          <p:cNvSpPr/>
          <p:nvPr/>
        </p:nvSpPr>
        <p:spPr bwMode="auto">
          <a:xfrm>
            <a:off x="1816842" y="4368302"/>
            <a:ext cx="6198783" cy="1467295"/>
          </a:xfrm>
          <a:prstGeom prst="wedgeRoundRectCallout">
            <a:avLst>
              <a:gd name="adj1" fmla="val 47263"/>
              <a:gd name="adj2" fmla="val 7481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rtlCol="0" anchor="t" anchorCtr="0" compatLnSpc="1">
            <a:prstTxWarp prst="textNoShape">
              <a:avLst/>
            </a:prstTxWarp>
          </a:bodyPr>
          <a:lstStyle/>
          <a:p>
            <a:r>
              <a:rPr lang="da-DK" sz="1801" dirty="0"/>
              <a:t>”Vi skal lære af hastigheden af sagsbehandlingen af dette forløb i fremtiden. Det er dét vores personale efterspørger i UTH systemet”</a:t>
            </a:r>
          </a:p>
          <a:p>
            <a:r>
              <a:rPr lang="da-DK" sz="1801" dirty="0"/>
              <a:t>	                                </a:t>
            </a:r>
            <a:r>
              <a:rPr lang="da-DK" sz="1401" dirty="0"/>
              <a:t>Ledende overlæge, AUH</a:t>
            </a:r>
          </a:p>
        </p:txBody>
      </p:sp>
      <p:sp>
        <p:nvSpPr>
          <p:cNvPr id="9" name="Afrundet rektangulær billedforklaring 8"/>
          <p:cNvSpPr/>
          <p:nvPr/>
        </p:nvSpPr>
        <p:spPr bwMode="auto">
          <a:xfrm>
            <a:off x="4671501" y="1968065"/>
            <a:ext cx="6198783" cy="1672855"/>
          </a:xfrm>
          <a:prstGeom prst="wedgeRoundRectCallout">
            <a:avLst>
              <a:gd name="adj1" fmla="val -37986"/>
              <a:gd name="adj2" fmla="val 75544"/>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rtlCol="0" anchor="t" anchorCtr="0" compatLnSpc="1">
            <a:prstTxWarp prst="textNoShape">
              <a:avLst/>
            </a:prstTxWarp>
          </a:bodyPr>
          <a:lstStyle/>
          <a:p>
            <a:r>
              <a:rPr lang="da-DK" sz="1801" dirty="0"/>
              <a:t>”Jeg synes, det var flot, vi fik så godt et produkt klar på så kort tid. Det er virkelig brugbart for vores personale at se, vi kan arbejde så effektivt med situationer som denne….”</a:t>
            </a:r>
          </a:p>
          <a:p>
            <a:r>
              <a:rPr lang="da-DK" dirty="0"/>
              <a:t>                     </a:t>
            </a:r>
            <a:r>
              <a:rPr lang="da-DK" sz="1401" dirty="0"/>
              <a:t>Afdelingssygeplejerske, Præhospitalet</a:t>
            </a:r>
          </a:p>
          <a:p>
            <a:endParaRPr lang="da-DK" dirty="0"/>
          </a:p>
        </p:txBody>
      </p:sp>
      <p:sp>
        <p:nvSpPr>
          <p:cNvPr id="5" name="Titel 1"/>
          <p:cNvSpPr>
            <a:spLocks noGrp="1"/>
          </p:cNvSpPr>
          <p:nvPr>
            <p:ph type="title"/>
          </p:nvPr>
        </p:nvSpPr>
        <p:spPr>
          <a:xfrm>
            <a:off x="681644" y="792839"/>
            <a:ext cx="10986424" cy="646306"/>
          </a:xfrm>
        </p:spPr>
        <p:txBody>
          <a:bodyPr/>
          <a:lstStyle/>
          <a:p>
            <a:r>
              <a:rPr lang="da-DK" sz="2800" dirty="0" smtClean="0"/>
              <a:t>Spontane kommentarer efter en ”Straks-analyse”......</a:t>
            </a:r>
            <a:endParaRPr lang="da-DK" sz="2800" dirty="0"/>
          </a:p>
        </p:txBody>
      </p:sp>
    </p:spTree>
    <p:extLst>
      <p:ext uri="{BB962C8B-B14F-4D97-AF65-F5344CB8AC3E}">
        <p14:creationId xmlns:p14="http://schemas.microsoft.com/office/powerpoint/2010/main" val="3736379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a:stretch>
            <a:fillRect/>
          </a:stretch>
        </p:blipFill>
        <p:spPr>
          <a:xfrm>
            <a:off x="8069617" y="4456045"/>
            <a:ext cx="4122383" cy="2318841"/>
          </a:xfrm>
          <a:prstGeom prst="rect">
            <a:avLst/>
          </a:prstGeom>
        </p:spPr>
      </p:pic>
      <p:sp>
        <p:nvSpPr>
          <p:cNvPr id="2" name="Titel 1"/>
          <p:cNvSpPr>
            <a:spLocks noGrp="1"/>
          </p:cNvSpPr>
          <p:nvPr>
            <p:ph type="title"/>
          </p:nvPr>
        </p:nvSpPr>
        <p:spPr>
          <a:xfrm>
            <a:off x="998578" y="795142"/>
            <a:ext cx="7197727" cy="509956"/>
          </a:xfrm>
        </p:spPr>
        <p:txBody>
          <a:bodyPr/>
          <a:lstStyle/>
          <a:p>
            <a:r>
              <a:rPr lang="da-DK" dirty="0" smtClean="0"/>
              <a:t>Hurtig læring og vidensdeling</a:t>
            </a:r>
            <a:endParaRPr lang="da-DK" dirty="0"/>
          </a:p>
        </p:txBody>
      </p:sp>
      <p:sp>
        <p:nvSpPr>
          <p:cNvPr id="3" name="Pladsholder til indhold 2"/>
          <p:cNvSpPr>
            <a:spLocks noGrp="1"/>
          </p:cNvSpPr>
          <p:nvPr>
            <p:ph idx="1"/>
          </p:nvPr>
        </p:nvSpPr>
        <p:spPr>
          <a:xfrm>
            <a:off x="998578" y="1605441"/>
            <a:ext cx="9492084" cy="4010025"/>
          </a:xfrm>
        </p:spPr>
        <p:txBody>
          <a:bodyPr/>
          <a:lstStyle/>
          <a:p>
            <a:pPr lvl="1"/>
            <a:r>
              <a:rPr lang="da-DK" sz="2400" b="1" dirty="0"/>
              <a:t>Daglige </a:t>
            </a:r>
            <a:r>
              <a:rPr lang="da-DK" sz="2400" b="1" dirty="0" smtClean="0"/>
              <a:t>krisestabsmøder                                                </a:t>
            </a:r>
            <a:r>
              <a:rPr lang="da-DK" sz="2400" dirty="0" smtClean="0"/>
              <a:t>HL </a:t>
            </a:r>
            <a:r>
              <a:rPr lang="da-DK" sz="2400" dirty="0"/>
              <a:t>formidler alvorlige UTH</a:t>
            </a:r>
          </a:p>
          <a:p>
            <a:pPr lvl="1"/>
            <a:endParaRPr lang="da-DK" sz="2400" dirty="0"/>
          </a:p>
          <a:p>
            <a:pPr lvl="1"/>
            <a:r>
              <a:rPr lang="da-DK" sz="2400" b="1" dirty="0" err="1"/>
              <a:t>HL’s</a:t>
            </a:r>
            <a:r>
              <a:rPr lang="da-DK" sz="2400" b="1" dirty="0"/>
              <a:t> nyhedsbrev dagligt/ugentligt</a:t>
            </a:r>
            <a:r>
              <a:rPr lang="da-DK" sz="2400" dirty="0"/>
              <a:t>                Læring fra hændelsesanalyser formidles</a:t>
            </a:r>
          </a:p>
          <a:p>
            <a:pPr marL="625428" lvl="1" indent="0">
              <a:buNone/>
            </a:pPr>
            <a:endParaRPr lang="da-DK" sz="2400" dirty="0"/>
          </a:p>
          <a:p>
            <a:pPr lvl="1"/>
            <a:r>
              <a:rPr lang="da-DK" sz="2400" b="1" dirty="0"/>
              <a:t>UTH </a:t>
            </a:r>
            <a:r>
              <a:rPr lang="da-DK" sz="2400" b="1" dirty="0" err="1"/>
              <a:t>Covid</a:t>
            </a:r>
            <a:r>
              <a:rPr lang="da-DK" sz="2400" b="1" dirty="0"/>
              <a:t> 19 ugestatus hver fredag    </a:t>
            </a:r>
            <a:r>
              <a:rPr lang="da-DK" sz="2400" dirty="0"/>
              <a:t>             Kort beskrivelse af UTH, sikkerhedsbrist samt planlagt/iværksat indsats </a:t>
            </a:r>
          </a:p>
          <a:p>
            <a:endParaRPr lang="da-DK" dirty="0"/>
          </a:p>
        </p:txBody>
      </p:sp>
    </p:spTree>
    <p:extLst>
      <p:ext uri="{BB962C8B-B14F-4D97-AF65-F5344CB8AC3E}">
        <p14:creationId xmlns:p14="http://schemas.microsoft.com/office/powerpoint/2010/main" val="2989586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fld id="{2B812FDB-CFCD-41F2-85DF-563ADE85FB7D}" type="slidenum">
              <a:rPr lang="da-DK" altLang="da-DK" smtClean="0"/>
              <a:pPr/>
              <a:t>9</a:t>
            </a:fld>
            <a:r>
              <a:rPr lang="da-DK" altLang="da-DK" smtClean="0"/>
              <a:t>  ▪  www.regionmidtjylland.dk</a:t>
            </a:r>
            <a:endParaRPr lang="da-DK" altLang="da-DK"/>
          </a:p>
        </p:txBody>
      </p:sp>
      <p:pic>
        <p:nvPicPr>
          <p:cNvPr id="6" name="Billede 5"/>
          <p:cNvPicPr>
            <a:picLocks noChangeAspect="1"/>
          </p:cNvPicPr>
          <p:nvPr/>
        </p:nvPicPr>
        <p:blipFill>
          <a:blip r:embed="rId3"/>
          <a:stretch>
            <a:fillRect/>
          </a:stretch>
        </p:blipFill>
        <p:spPr>
          <a:xfrm>
            <a:off x="847398" y="434975"/>
            <a:ext cx="977444" cy="1111022"/>
          </a:xfrm>
          <a:prstGeom prst="rect">
            <a:avLst/>
          </a:prstGeom>
        </p:spPr>
      </p:pic>
      <p:pic>
        <p:nvPicPr>
          <p:cNvPr id="2" name="Billede 1"/>
          <p:cNvPicPr>
            <a:picLocks noChangeAspect="1"/>
          </p:cNvPicPr>
          <p:nvPr/>
        </p:nvPicPr>
        <p:blipFill>
          <a:blip r:embed="rId4"/>
          <a:stretch>
            <a:fillRect/>
          </a:stretch>
        </p:blipFill>
        <p:spPr>
          <a:xfrm>
            <a:off x="2319338" y="366713"/>
            <a:ext cx="7057418" cy="5722472"/>
          </a:xfrm>
          <a:prstGeom prst="rect">
            <a:avLst/>
          </a:prstGeom>
        </p:spPr>
      </p:pic>
      <p:sp>
        <p:nvSpPr>
          <p:cNvPr id="3" name="Rektangel 2"/>
          <p:cNvSpPr/>
          <p:nvPr/>
        </p:nvSpPr>
        <p:spPr bwMode="auto">
          <a:xfrm>
            <a:off x="4922848" y="4553147"/>
            <a:ext cx="3929052" cy="660048"/>
          </a:xfrm>
          <a:prstGeom prst="rect">
            <a:avLst/>
          </a:prstGeom>
          <a:solidFill>
            <a:schemeClr val="bg1">
              <a:lumMod val="95000"/>
              <a:alpha val="98000"/>
            </a:schemeClr>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5614287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tilsigtede hændelser             – hurtig læring og formidling, straksanalyser m.m.  &amp;quot;&quot;/&gt;&lt;property id=&quot;20307&quot; value=&quot;283&quot;/&gt;&lt;/object&gt;&lt;object type=&quot;3&quot; unique_id=&quot;10050&quot;&gt;&lt;property id=&quot;20148&quot; value=&quot;5&quot;/&gt;&lt;property id=&quot;20300&quot; value=&quot;Slide 3 - &amp;quot;Fokus...&amp;quot;&quot;/&gt;&lt;property id=&quot;20307&quot; value=&quot;288&quot;/&gt;&lt;/object&gt;&lt;object type=&quot;3&quot; unique_id=&quot;10051&quot;&gt;&lt;property id=&quot;20148&quot; value=&quot;5&quot;/&gt;&lt;property id=&quot;20300&quot; value=&quot;Slide 5 - &amp;quot;Organisering af patientsikkerhedsarbejdet&amp;quot;&quot;/&gt;&lt;property id=&quot;20307&quot; value=&quot;287&quot;/&gt;&lt;/object&gt;&lt;object type=&quot;3&quot; unique_id=&quot;10110&quot;&gt;&lt;property id=&quot;20148&quot; value=&quot;5&quot;/&gt;&lt;property id=&quot;20300&quot; value=&quot;Slide 4&quot;/&gt;&lt;property id=&quot;20307&quot; value=&quot;292&quot;/&gt;&lt;/object&gt;&lt;object type=&quot;3&quot; unique_id=&quot;10111&quot;&gt;&lt;property id=&quot;20148&quot; value=&quot;5&quot;/&gt;&lt;property id=&quot;20300&quot; value=&quot;Slide 6 - &amp;quot;Acceleration af patientsikkerhedsarbejdet&amp;quot;&quot;/&gt;&lt;property id=&quot;20307&quot; value=&quot;289&quot;/&gt;&lt;/object&gt;&lt;object type=&quot;3&quot; unique_id=&quot;10112&quot;&gt;&lt;property id=&quot;20148&quot; value=&quot;5&quot;/&gt;&lt;property id=&quot;20300&quot; value=&quot;Slide 7 - &amp;quot;Acceleration af patientsikkerhedsarbejdet&amp;quot;&quot;/&gt;&lt;property id=&quot;20307&quot; value=&quot;290&quot;/&gt;&lt;/object&gt;&lt;object type=&quot;3&quot; unique_id=&quot;10113&quot;&gt;&lt;property id=&quot;20148&quot; value=&quot;5&quot;/&gt;&lt;property id=&quot;20300&quot; value=&quot;Slide 10 - &amp;quot;Hvad har vi lært?&amp;quot;&quot;/&gt;&lt;property id=&quot;20307&quot; value=&quot;291&quot;/&gt;&lt;/object&gt;&lt;object type=&quot;3&quot; unique_id=&quot;10162&quot;&gt;&lt;property id=&quot;20148&quot; value=&quot;5&quot;/&gt;&lt;property id=&quot;20300&quot; value=&quot;Slide 11&quot;/&gt;&lt;property id=&quot;20307&quot; value=&quot;293&quot;/&gt;&lt;/object&gt;&lt;object type=&quot;3&quot; unique_id=&quot;10267&quot;&gt;&lt;property id=&quot;20148&quot; value=&quot;5&quot;/&gt;&lt;property id=&quot;20300&quot; value=&quot;Slide 2&quot;/&gt;&lt;property id=&quot;20307&quot; value=&quot;294&quot;/&gt;&lt;/object&gt;&lt;object type=&quot;3&quot; unique_id=&quot;10415&quot;&gt;&lt;property id=&quot;20148&quot; value=&quot;5&quot;/&gt;&lt;property id=&quot;20300&quot; value=&quot;Slide 8&quot;/&gt;&lt;property id=&quot;20307&quot; value=&quot;295&quot;/&gt;&lt;/object&gt;&lt;object type=&quot;3&quot; unique_id=&quot;10416&quot;&gt;&lt;property id=&quot;20148&quot; value=&quot;5&quot;/&gt;&lt;property id=&quot;20300&quot; value=&quot;Slide 9&quot;/&gt;&lt;property id=&quot;20307&quot; value=&quot;296&quot;/&gt;&lt;/object&gt;&lt;/object&gt;&lt;/object&gt;&lt;/database&gt;"/>
  <p:tag name="SECTOMILLISECCONVERTED" val="1"/>
</p:tagLst>
</file>

<file path=ppt/theme/theme1.xml><?xml version="1.0" encoding="utf-8"?>
<a:theme xmlns:a="http://schemas.openxmlformats.org/drawingml/2006/main" name="rm-skabelon">
  <a:themeElements>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TotalTime>
  <Words>1029</Words>
  <Application>Microsoft Office PowerPoint</Application>
  <PresentationFormat>Widescreen</PresentationFormat>
  <Paragraphs>129</Paragraphs>
  <Slides>10</Slides>
  <Notes>10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Times</vt:lpstr>
      <vt:lpstr>Verdana</vt:lpstr>
      <vt:lpstr>Wingdings</vt:lpstr>
      <vt:lpstr>rm-skabelon</vt:lpstr>
      <vt:lpstr>Utilsigtede hændelser             – hurtig læring og formidling, straksanalyser m.m.  </vt:lpstr>
      <vt:lpstr>Fokus...</vt:lpstr>
      <vt:lpstr>PowerPoint-præsentation</vt:lpstr>
      <vt:lpstr>PowerPoint-præsentation</vt:lpstr>
      <vt:lpstr>Organisering af patientsikkerhedsarbejdet</vt:lpstr>
      <vt:lpstr>Acceleration af patientsikkerhedsarbejdet</vt:lpstr>
      <vt:lpstr>Spontane kommentarer efter en ”Straks-analyse”......</vt:lpstr>
      <vt:lpstr>Hurtig læring og vidensdeling</vt:lpstr>
      <vt:lpstr>PowerPoint-præsentation</vt:lpstr>
      <vt:lpstr>Hvad har vi lært?</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Birgit Stenou Jensen</dc:creator>
  <cp:lastModifiedBy>Louise Hallstrøm Abildgaard</cp:lastModifiedBy>
  <cp:revision>55</cp:revision>
  <dcterms:created xsi:type="dcterms:W3CDTF">2017-01-24T10:23:03Z</dcterms:created>
  <dcterms:modified xsi:type="dcterms:W3CDTF">2020-09-11T11:01:00Z</dcterms:modified>
</cp:coreProperties>
</file>